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59" r:id="rId4"/>
    <p:sldId id="281" r:id="rId5"/>
    <p:sldId id="280" r:id="rId6"/>
    <p:sldId id="294" r:id="rId7"/>
    <p:sldId id="283" r:id="rId8"/>
    <p:sldId id="282" r:id="rId9"/>
    <p:sldId id="300" r:id="rId10"/>
    <p:sldId id="295" r:id="rId11"/>
    <p:sldId id="284" r:id="rId12"/>
    <p:sldId id="286" r:id="rId13"/>
    <p:sldId id="288" r:id="rId14"/>
    <p:sldId id="289" r:id="rId15"/>
    <p:sldId id="291" r:id="rId16"/>
    <p:sldId id="292" r:id="rId17"/>
    <p:sldId id="296" r:id="rId18"/>
    <p:sldId id="293" r:id="rId19"/>
    <p:sldId id="297" r:id="rId20"/>
    <p:sldId id="302" r:id="rId21"/>
    <p:sldId id="303" r:id="rId22"/>
    <p:sldId id="304" r:id="rId23"/>
    <p:sldId id="305" r:id="rId24"/>
    <p:sldId id="306" r:id="rId25"/>
    <p:sldId id="307" r:id="rId26"/>
    <p:sldId id="308" r:id="rId27"/>
    <p:sldId id="309" r:id="rId28"/>
    <p:sldId id="310" r:id="rId29"/>
    <p:sldId id="311" r:id="rId30"/>
    <p:sldId id="278" r:id="rId3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312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BK_LeonardoCamargo\LCF\Computacion%20Cientifica\Actividades-Especificas2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BK_LeonardoCamargo\LCF\Computacion%20Cientifica\Actividades-Especificas2.xlsx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sz="1800" b="0" i="0" baseline="0">
                <a:effectLst/>
              </a:rPr>
              <a:t>P2P Service capacity C(t)</a:t>
            </a:r>
            <a:endParaRPr lang="es-CO">
              <a:effectLst/>
            </a:endParaRP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Hoja5!$F$5:$F$18</c:f>
              <c:numCache>
                <c:formatCode>General</c:formatCode>
                <c:ptCount val="14"/>
                <c:pt idx="0">
                  <c:v>1.0</c:v>
                </c:pt>
                <c:pt idx="1">
                  <c:v>2.0</c:v>
                </c:pt>
                <c:pt idx="2">
                  <c:v>4.0</c:v>
                </c:pt>
                <c:pt idx="3">
                  <c:v>8.0</c:v>
                </c:pt>
                <c:pt idx="4">
                  <c:v>16.0</c:v>
                </c:pt>
                <c:pt idx="5">
                  <c:v>32.0</c:v>
                </c:pt>
                <c:pt idx="6">
                  <c:v>64.0</c:v>
                </c:pt>
                <c:pt idx="7">
                  <c:v>128.0</c:v>
                </c:pt>
                <c:pt idx="8">
                  <c:v>256.0</c:v>
                </c:pt>
                <c:pt idx="9">
                  <c:v>512.0</c:v>
                </c:pt>
                <c:pt idx="10">
                  <c:v>1024.0</c:v>
                </c:pt>
                <c:pt idx="11">
                  <c:v>2048.0</c:v>
                </c:pt>
                <c:pt idx="12">
                  <c:v>4096.0</c:v>
                </c:pt>
                <c:pt idx="13">
                  <c:v>8192.0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3940424"/>
        <c:axId val="-2123934808"/>
      </c:lineChart>
      <c:catAx>
        <c:axId val="-21239404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Time 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123934808"/>
        <c:crosses val="autoZero"/>
        <c:auto val="1"/>
        <c:lblAlgn val="ctr"/>
        <c:lblOffset val="100"/>
        <c:noMultiLvlLbl val="0"/>
      </c:catAx>
      <c:valAx>
        <c:axId val="-2123934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Service Capacity</a:t>
                </a:r>
                <a:r>
                  <a:rPr lang="es-CO" baseline="0"/>
                  <a:t> C</a:t>
                </a:r>
                <a:endParaRPr lang="es-CO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123940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sz="1800" dirty="0"/>
              <a:t>Server/</a:t>
            </a:r>
            <a:r>
              <a:rPr lang="es-CO" sz="1800" dirty="0" err="1"/>
              <a:t>Client</a:t>
            </a:r>
            <a:r>
              <a:rPr lang="es-CO" sz="1800" dirty="0"/>
              <a:t> </a:t>
            </a:r>
            <a:endParaRPr lang="es-CO" sz="1800" dirty="0" smtClean="0"/>
          </a:p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s-CO" sz="1800" dirty="0" err="1" smtClean="0"/>
              <a:t>Servi</a:t>
            </a:r>
            <a:r>
              <a:rPr lang="es-CO" sz="1800" baseline="0" dirty="0" err="1" smtClean="0"/>
              <a:t>ce</a:t>
            </a:r>
            <a:r>
              <a:rPr lang="es-CO" sz="1800" baseline="0" dirty="0" smtClean="0"/>
              <a:t> </a:t>
            </a:r>
            <a:r>
              <a:rPr lang="es-CO" sz="1800" baseline="0" dirty="0" err="1"/>
              <a:t>capacity</a:t>
            </a:r>
            <a:r>
              <a:rPr lang="es-CO" sz="1800" baseline="0" dirty="0"/>
              <a:t> C(t)</a:t>
            </a:r>
            <a:endParaRPr lang="es-CO" sz="1800" dirty="0"/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Hoja5!$G$5:$G$18</c:f>
              <c:numCache>
                <c:formatCode>General</c:formatCode>
                <c:ptCount val="14"/>
                <c:pt idx="0">
                  <c:v>1.0</c:v>
                </c:pt>
                <c:pt idx="1">
                  <c:v>1.0</c:v>
                </c:pt>
                <c:pt idx="2">
                  <c:v>1.0</c:v>
                </c:pt>
                <c:pt idx="3">
                  <c:v>1.0</c:v>
                </c:pt>
                <c:pt idx="4">
                  <c:v>1.0</c:v>
                </c:pt>
                <c:pt idx="5">
                  <c:v>1.0</c:v>
                </c:pt>
                <c:pt idx="6">
                  <c:v>1.0</c:v>
                </c:pt>
                <c:pt idx="7">
                  <c:v>1.0</c:v>
                </c:pt>
                <c:pt idx="8">
                  <c:v>1.0</c:v>
                </c:pt>
                <c:pt idx="9">
                  <c:v>1.0</c:v>
                </c:pt>
                <c:pt idx="10">
                  <c:v>1.0</c:v>
                </c:pt>
                <c:pt idx="11">
                  <c:v>1.0</c:v>
                </c:pt>
                <c:pt idx="12">
                  <c:v>1.0</c:v>
                </c:pt>
                <c:pt idx="13">
                  <c:v>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23899576"/>
        <c:axId val="-2123893288"/>
      </c:lineChart>
      <c:catAx>
        <c:axId val="-21238995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Time 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123893288"/>
        <c:crosses val="autoZero"/>
        <c:auto val="1"/>
        <c:lblAlgn val="ctr"/>
        <c:lblOffset val="100"/>
        <c:noMultiLvlLbl val="0"/>
      </c:catAx>
      <c:valAx>
        <c:axId val="-2123893288"/>
        <c:scaling>
          <c:orientation val="minMax"/>
          <c:max val="2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s-CO"/>
                  <a:t>Service</a:t>
                </a:r>
                <a:r>
                  <a:rPr lang="es-CO" baseline="0"/>
                  <a:t> Capacity C</a:t>
                </a:r>
                <a:endParaRPr lang="es-CO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-2123899576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E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11E629-A7FF-774E-9C75-F4512E2E9B67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3D3E0C-46F7-5043-BB4D-F3A64A6F8CCB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36437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18F4023-5172-4DFD-B481-EF32E08F723C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3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6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82427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6679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90131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67638" cy="14652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6/04/13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21389-F4ED-4EA7-A2A0-25C45A8E69A7}" type="slidenum">
              <a:rPr lang="es-CO"/>
              <a:pPr>
                <a:defRPr/>
              </a:pPr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226193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3093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2846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3955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61173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92799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59569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4457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51072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0BCCA-B078-954D-BAA0-414DC71B777D}" type="datetimeFigureOut">
              <a:rPr lang="es-ES" smtClean="0"/>
              <a:t>17/10/14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AEF54F-1705-FC4E-B943-B0C7E72649D4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69909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onardo.camargo@bios.co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gi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gif"/><Relationship Id="rId3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87791" y="2105826"/>
            <a:ext cx="7893985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 smtClean="0"/>
              <a:t>Programación concurrente y distribuida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200" i="1" dirty="0" smtClean="0"/>
              <a:t>Leonardo Camargo Forero, M.Sc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600" b="1" dirty="0" smtClean="0"/>
              <a:t>Sesión </a:t>
            </a:r>
            <a:r>
              <a:rPr lang="es-ES" sz="3600" b="1" dirty="0"/>
              <a:t>V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305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43441" y="3584806"/>
            <a:ext cx="34006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>
                <a:solidFill>
                  <a:schemeClr val="bg1"/>
                </a:solidFill>
              </a:rPr>
              <a:t>http://www.colocationamerica.com/picts/articles/Worldwide-Network.jpg</a:t>
            </a:r>
          </a:p>
        </p:txBody>
      </p:sp>
      <p:pic>
        <p:nvPicPr>
          <p:cNvPr id="2050" name="Picture 2" descr="http://www.annmccranie.net/site/images/network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8045" y="681471"/>
            <a:ext cx="5809615" cy="554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66508" y="2620327"/>
            <a:ext cx="3955869" cy="1465263"/>
          </a:xfrm>
        </p:spPr>
        <p:txBody>
          <a:bodyPr>
            <a:normAutofit/>
          </a:bodyPr>
          <a:lstStyle/>
          <a:p>
            <a:r>
              <a:rPr lang="es-CO" sz="3200" dirty="0" err="1" smtClean="0"/>
              <a:t>Interactions</a:t>
            </a:r>
            <a:endParaRPr lang="es-CO" sz="3200" dirty="0"/>
          </a:p>
        </p:txBody>
      </p:sp>
      <p:sp>
        <p:nvSpPr>
          <p:cNvPr id="4" name="Rectángulo 3"/>
          <p:cNvSpPr/>
          <p:nvPr/>
        </p:nvSpPr>
        <p:spPr>
          <a:xfrm>
            <a:off x="1345474" y="6223504"/>
            <a:ext cx="25472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http://www.annmccranie.net/site/images/network2.gif</a:t>
            </a:r>
          </a:p>
        </p:txBody>
      </p:sp>
    </p:spTree>
    <p:extLst>
      <p:ext uri="{BB962C8B-B14F-4D97-AF65-F5344CB8AC3E}">
        <p14:creationId xmlns:p14="http://schemas.microsoft.com/office/powerpoint/2010/main" val="33607125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 smtClean="0">
                <a:solidFill>
                  <a:srgbClr val="0066CC"/>
                </a:solidFill>
              </a:rPr>
              <a:t>Types</a:t>
            </a:r>
            <a:r>
              <a:rPr lang="es-ES" sz="3200" b="1" dirty="0" smtClean="0">
                <a:solidFill>
                  <a:srgbClr val="0066CC"/>
                </a:solidFill>
              </a:rPr>
              <a:t> of </a:t>
            </a:r>
            <a:r>
              <a:rPr lang="es-ES" sz="3200" b="1" dirty="0" err="1" smtClean="0">
                <a:solidFill>
                  <a:srgbClr val="0066CC"/>
                </a:solidFill>
              </a:rPr>
              <a:t>interaction</a:t>
            </a:r>
            <a:endParaRPr lang="es-ES" sz="3200" b="1" dirty="0" smtClean="0">
              <a:solidFill>
                <a:srgbClr val="0066CC"/>
              </a:solidFill>
            </a:endParaRPr>
          </a:p>
          <a:p>
            <a:endParaRPr lang="es-ES" dirty="0">
              <a:solidFill>
                <a:srgbClr val="0066CC"/>
              </a:solidFill>
            </a:endParaRPr>
          </a:p>
          <a:p>
            <a:r>
              <a:rPr lang="es-ES" dirty="0"/>
              <a:t>Server </a:t>
            </a:r>
            <a:r>
              <a:rPr lang="es-ES" dirty="0" err="1" smtClean="0"/>
              <a:t>Client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 smtClean="0"/>
              <a:t>:</a:t>
            </a:r>
          </a:p>
          <a:p>
            <a:endParaRPr lang="es-ES" dirty="0"/>
          </a:p>
          <a:p>
            <a:r>
              <a:rPr lang="es-ES" sz="1400" dirty="0" err="1" smtClean="0"/>
              <a:t>Most</a:t>
            </a:r>
            <a:r>
              <a:rPr lang="es-ES" sz="1400" dirty="0" smtClean="0"/>
              <a:t> </a:t>
            </a:r>
            <a:r>
              <a:rPr lang="es-ES" sz="1400" dirty="0" err="1" smtClean="0"/>
              <a:t>common</a:t>
            </a:r>
            <a:r>
              <a:rPr lang="es-ES" sz="1400" dirty="0" smtClean="0"/>
              <a:t> </a:t>
            </a:r>
            <a:r>
              <a:rPr lang="es-ES" sz="1400" dirty="0" err="1" smtClean="0"/>
              <a:t>scheme</a:t>
            </a:r>
            <a:endParaRPr lang="es-ES" sz="1400" dirty="0" smtClean="0"/>
          </a:p>
          <a:p>
            <a:r>
              <a:rPr lang="es-ES" sz="1400" dirty="0" err="1" smtClean="0"/>
              <a:t>Efficiency</a:t>
            </a:r>
            <a:r>
              <a:rPr lang="es-ES" sz="1400" dirty="0"/>
              <a:t> </a:t>
            </a:r>
            <a:r>
              <a:rPr lang="es-ES" sz="1400" dirty="0" smtClean="0"/>
              <a:t>?? </a:t>
            </a:r>
          </a:p>
          <a:p>
            <a:endParaRPr lang="es-ES" dirty="0" smtClean="0"/>
          </a:p>
        </p:txBody>
      </p:sp>
      <p:pic>
        <p:nvPicPr>
          <p:cNvPr id="4098" name="Picture 2" descr="http://infomotions.com/musings/waves/media/client-server-illustr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99" y="4144600"/>
            <a:ext cx="32099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916192" y="6299023"/>
            <a:ext cx="333973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http://infomotions.com/musings/waves/media/client-server-illustration.gif</a:t>
            </a:r>
          </a:p>
        </p:txBody>
      </p:sp>
    </p:spTree>
    <p:extLst>
      <p:ext uri="{BB962C8B-B14F-4D97-AF65-F5344CB8AC3E}">
        <p14:creationId xmlns:p14="http://schemas.microsoft.com/office/powerpoint/2010/main" val="11005085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 smtClean="0">
                <a:solidFill>
                  <a:srgbClr val="0066CC"/>
                </a:solidFill>
              </a:rPr>
              <a:t>Types</a:t>
            </a:r>
            <a:r>
              <a:rPr lang="es-ES" sz="3200" b="1" dirty="0" smtClean="0">
                <a:solidFill>
                  <a:srgbClr val="0066CC"/>
                </a:solidFill>
              </a:rPr>
              <a:t> of </a:t>
            </a:r>
            <a:r>
              <a:rPr lang="es-ES" sz="3200" b="1" dirty="0" err="1" smtClean="0">
                <a:solidFill>
                  <a:srgbClr val="0066CC"/>
                </a:solidFill>
              </a:rPr>
              <a:t>interaction</a:t>
            </a:r>
            <a:endParaRPr lang="es-ES" sz="3200" b="1" dirty="0" smtClean="0">
              <a:solidFill>
                <a:srgbClr val="0066CC"/>
              </a:solidFill>
            </a:endParaRPr>
          </a:p>
          <a:p>
            <a:endParaRPr lang="es-ES" dirty="0">
              <a:solidFill>
                <a:srgbClr val="0066CC"/>
              </a:solidFill>
            </a:endParaRPr>
          </a:p>
          <a:p>
            <a:r>
              <a:rPr lang="es-ES" dirty="0" smtClean="0"/>
              <a:t>Peer-</a:t>
            </a:r>
            <a:r>
              <a:rPr lang="es-ES" dirty="0" err="1" smtClean="0"/>
              <a:t>to</a:t>
            </a:r>
            <a:r>
              <a:rPr lang="es-ES" dirty="0" smtClean="0"/>
              <a:t>-Peer </a:t>
            </a:r>
            <a:r>
              <a:rPr lang="es-ES" dirty="0" err="1" smtClean="0"/>
              <a:t>model</a:t>
            </a:r>
            <a:r>
              <a:rPr lang="es-ES" dirty="0" smtClean="0"/>
              <a:t>: </a:t>
            </a:r>
          </a:p>
          <a:p>
            <a:endParaRPr lang="es-ES" sz="1400" dirty="0"/>
          </a:p>
          <a:p>
            <a:r>
              <a:rPr lang="es-ES" sz="1400" dirty="0" err="1" smtClean="0"/>
              <a:t>Overlay</a:t>
            </a:r>
            <a:r>
              <a:rPr lang="es-ES" sz="1400" dirty="0" smtClean="0"/>
              <a:t> </a:t>
            </a:r>
            <a:r>
              <a:rPr lang="es-ES" sz="1400" dirty="0" err="1" smtClean="0"/>
              <a:t>network</a:t>
            </a:r>
            <a:r>
              <a:rPr lang="es-ES" sz="1400" dirty="0" smtClean="0"/>
              <a:t> </a:t>
            </a:r>
          </a:p>
          <a:p>
            <a:r>
              <a:rPr lang="es-ES" sz="1400" dirty="0" smtClean="0"/>
              <a:t>Security??</a:t>
            </a:r>
          </a:p>
        </p:txBody>
      </p:sp>
      <p:pic>
        <p:nvPicPr>
          <p:cNvPr id="5122" name="Picture 2" descr="http://evrak.files.wordpress.com/2011/11/p2p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312" y="3382812"/>
            <a:ext cx="3076575" cy="284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517244" y="6314445"/>
            <a:ext cx="229470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http://evrak.files.wordpress.com/2011/11/p2p.jpg</a:t>
            </a:r>
          </a:p>
        </p:txBody>
      </p:sp>
    </p:spTree>
    <p:extLst>
      <p:ext uri="{BB962C8B-B14F-4D97-AF65-F5344CB8AC3E}">
        <p14:creationId xmlns:p14="http://schemas.microsoft.com/office/powerpoint/2010/main" val="18953788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56353"/>
            <a:ext cx="757081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 smtClean="0">
                <a:solidFill>
                  <a:srgbClr val="0066CC"/>
                </a:solidFill>
              </a:rPr>
              <a:t>Types</a:t>
            </a:r>
            <a:r>
              <a:rPr lang="es-ES" sz="3200" b="1" dirty="0" smtClean="0">
                <a:solidFill>
                  <a:srgbClr val="0066CC"/>
                </a:solidFill>
              </a:rPr>
              <a:t> of </a:t>
            </a:r>
            <a:r>
              <a:rPr lang="es-ES" sz="3200" b="1" dirty="0" err="1" smtClean="0">
                <a:solidFill>
                  <a:srgbClr val="0066CC"/>
                </a:solidFill>
              </a:rPr>
              <a:t>interaction</a:t>
            </a:r>
            <a:endParaRPr lang="es-ES" sz="3200" b="1" dirty="0" smtClean="0">
              <a:solidFill>
                <a:srgbClr val="0066CC"/>
              </a:solidFill>
            </a:endParaRPr>
          </a:p>
          <a:p>
            <a:r>
              <a:rPr lang="es-ES" sz="2400" b="1" dirty="0" err="1" smtClean="0">
                <a:solidFill>
                  <a:srgbClr val="0066CC"/>
                </a:solidFill>
              </a:rPr>
              <a:t>Comparison</a:t>
            </a:r>
            <a:endParaRPr lang="es-ES" sz="2400" b="1" dirty="0" smtClean="0">
              <a:solidFill>
                <a:srgbClr val="0066CC"/>
              </a:solidFill>
            </a:endParaRPr>
          </a:p>
          <a:p>
            <a:endParaRPr lang="es-ES" dirty="0">
              <a:solidFill>
                <a:srgbClr val="0066CC"/>
              </a:solidFill>
            </a:endParaRPr>
          </a:p>
          <a:p>
            <a:r>
              <a:rPr lang="es-ES" dirty="0"/>
              <a:t>Server </a:t>
            </a:r>
            <a:r>
              <a:rPr lang="es-ES" dirty="0" err="1" smtClean="0"/>
              <a:t>Client</a:t>
            </a:r>
            <a:r>
              <a:rPr lang="es-ES" dirty="0" smtClean="0"/>
              <a:t> </a:t>
            </a:r>
            <a:r>
              <a:rPr lang="es-ES" dirty="0" err="1" smtClean="0"/>
              <a:t>model</a:t>
            </a:r>
            <a:r>
              <a:rPr lang="es-ES" dirty="0"/>
              <a:t>	</a:t>
            </a:r>
            <a:r>
              <a:rPr lang="es-ES" dirty="0" smtClean="0"/>
              <a:t>						P2p </a:t>
            </a:r>
            <a:r>
              <a:rPr lang="es-ES" dirty="0" err="1" smtClean="0"/>
              <a:t>model</a:t>
            </a:r>
            <a:endParaRPr lang="es-ES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277" y="2984455"/>
            <a:ext cx="2207895" cy="207683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0936" y="2984455"/>
            <a:ext cx="2245224" cy="207683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882537" y="5461354"/>
            <a:ext cx="3152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 err="1" smtClean="0"/>
              <a:t>Taken</a:t>
            </a:r>
            <a:r>
              <a:rPr lang="es-CO" sz="800" dirty="0" smtClean="0"/>
              <a:t> </a:t>
            </a:r>
            <a:r>
              <a:rPr lang="es-CO" sz="800" dirty="0" err="1" smtClean="0"/>
              <a:t>from</a:t>
            </a:r>
            <a:r>
              <a:rPr lang="es-CO" sz="800" dirty="0" smtClean="0"/>
              <a:t> </a:t>
            </a:r>
            <a:r>
              <a:rPr lang="es-CO" sz="800" dirty="0" err="1" smtClean="0"/>
              <a:t>Arnaud</a:t>
            </a:r>
            <a:r>
              <a:rPr lang="es-CO" sz="800" dirty="0" smtClean="0"/>
              <a:t> </a:t>
            </a:r>
            <a:r>
              <a:rPr lang="es-CO" sz="800" dirty="0" err="1" smtClean="0"/>
              <a:t>Legout’s</a:t>
            </a:r>
            <a:r>
              <a:rPr lang="es-CO" sz="800" dirty="0" smtClean="0"/>
              <a:t> </a:t>
            </a:r>
            <a:r>
              <a:rPr lang="es-CO" sz="800" dirty="0" err="1"/>
              <a:t>c</a:t>
            </a:r>
            <a:r>
              <a:rPr lang="es-CO" sz="800" dirty="0" err="1" smtClean="0"/>
              <a:t>ourse</a:t>
            </a:r>
            <a:r>
              <a:rPr lang="es-CO" sz="800" dirty="0" smtClean="0"/>
              <a:t>: </a:t>
            </a:r>
            <a:r>
              <a:rPr lang="es-CO" sz="800" dirty="0" err="1" smtClean="0"/>
              <a:t>From</a:t>
            </a:r>
            <a:r>
              <a:rPr lang="es-CO" sz="800" dirty="0" smtClean="0"/>
              <a:t> </a:t>
            </a:r>
            <a:r>
              <a:rPr lang="es-CO" sz="800" dirty="0" err="1" smtClean="0"/>
              <a:t>BitTorrent</a:t>
            </a:r>
            <a:r>
              <a:rPr lang="es-CO" sz="800" dirty="0" smtClean="0"/>
              <a:t> </a:t>
            </a:r>
            <a:r>
              <a:rPr lang="es-CO" sz="800" dirty="0" err="1" smtClean="0"/>
              <a:t>to</a:t>
            </a:r>
            <a:r>
              <a:rPr lang="es-CO" sz="800" dirty="0" smtClean="0"/>
              <a:t> </a:t>
            </a:r>
            <a:r>
              <a:rPr lang="es-CO" sz="800" dirty="0" err="1" smtClean="0"/>
              <a:t>Privacy</a:t>
            </a:r>
            <a:r>
              <a:rPr lang="es-CO" sz="800" dirty="0" smtClean="0"/>
              <a:t>. </a:t>
            </a:r>
            <a:r>
              <a:rPr lang="es-CO" sz="800" dirty="0" err="1" smtClean="0"/>
              <a:t>Ubinet</a:t>
            </a:r>
            <a:r>
              <a:rPr lang="es-CO" sz="800" dirty="0" smtClean="0"/>
              <a:t> Master. </a:t>
            </a:r>
            <a:r>
              <a:rPr lang="es-CO" sz="800" dirty="0" err="1" smtClean="0"/>
              <a:t>Université</a:t>
            </a:r>
            <a:r>
              <a:rPr lang="es-CO" sz="800" dirty="0" smtClean="0"/>
              <a:t> </a:t>
            </a:r>
            <a:r>
              <a:rPr lang="es-CO" sz="800" dirty="0" err="1" smtClean="0"/>
              <a:t>Nice</a:t>
            </a:r>
            <a:r>
              <a:rPr lang="es-CO" sz="800" dirty="0" smtClean="0"/>
              <a:t> </a:t>
            </a:r>
            <a:r>
              <a:rPr lang="es-CO" sz="800" dirty="0" err="1" smtClean="0"/>
              <a:t>Sophia</a:t>
            </a:r>
            <a:r>
              <a:rPr lang="es-CO" sz="800" dirty="0" smtClean="0"/>
              <a:t> </a:t>
            </a:r>
            <a:r>
              <a:rPr lang="es-CO" sz="800" dirty="0" err="1" smtClean="0"/>
              <a:t>Antipolis</a:t>
            </a:r>
            <a:r>
              <a:rPr lang="es-CO" sz="800" dirty="0" smtClean="0"/>
              <a:t>. 2011 – 2012 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3105066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0066CC"/>
                </a:solidFill>
              </a:rPr>
              <a:t>Types</a:t>
            </a:r>
            <a:r>
              <a:rPr lang="es-ES" sz="3200" b="1" dirty="0">
                <a:solidFill>
                  <a:srgbClr val="0066CC"/>
                </a:solidFill>
              </a:rPr>
              <a:t> of </a:t>
            </a:r>
            <a:r>
              <a:rPr lang="es-ES" sz="3200" b="1" dirty="0" err="1">
                <a:solidFill>
                  <a:srgbClr val="0066CC"/>
                </a:solidFill>
              </a:rPr>
              <a:t>interaction</a:t>
            </a:r>
            <a:endParaRPr lang="es-ES" sz="3200" b="1" dirty="0">
              <a:solidFill>
                <a:srgbClr val="0066CC"/>
              </a:solidFill>
            </a:endParaRPr>
          </a:p>
          <a:p>
            <a:r>
              <a:rPr lang="es-ES" sz="2400" b="1" dirty="0" err="1">
                <a:solidFill>
                  <a:srgbClr val="0066CC"/>
                </a:solidFill>
              </a:rPr>
              <a:t>Comparison</a:t>
            </a:r>
            <a:endParaRPr lang="es-ES" sz="2400" b="1" dirty="0">
              <a:solidFill>
                <a:srgbClr val="0066CC"/>
              </a:solidFill>
            </a:endParaRPr>
          </a:p>
        </p:txBody>
      </p:sp>
      <p:graphicFrame>
        <p:nvGraphicFramePr>
          <p:cNvPr id="7" name="Gráfico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110055"/>
              </p:ext>
            </p:extLst>
          </p:nvPr>
        </p:nvGraphicFramePr>
        <p:xfrm>
          <a:off x="4750527" y="2943498"/>
          <a:ext cx="4134910" cy="2612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Gráfico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59819113"/>
              </p:ext>
            </p:extLst>
          </p:nvPr>
        </p:nvGraphicFramePr>
        <p:xfrm>
          <a:off x="487680" y="2830286"/>
          <a:ext cx="3901440" cy="27388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5048167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0066CC"/>
                </a:solidFill>
              </a:rPr>
              <a:t>Types</a:t>
            </a:r>
            <a:r>
              <a:rPr lang="es-ES" sz="3200" b="1" dirty="0">
                <a:solidFill>
                  <a:srgbClr val="0066CC"/>
                </a:solidFill>
              </a:rPr>
              <a:t> of </a:t>
            </a:r>
            <a:r>
              <a:rPr lang="es-ES" sz="3200" b="1" dirty="0" err="1">
                <a:solidFill>
                  <a:srgbClr val="0066CC"/>
                </a:solidFill>
              </a:rPr>
              <a:t>interaction</a:t>
            </a:r>
            <a:endParaRPr lang="es-ES" sz="3200" b="1" dirty="0">
              <a:solidFill>
                <a:srgbClr val="0066CC"/>
              </a:solidFill>
            </a:endParaRPr>
          </a:p>
          <a:p>
            <a:r>
              <a:rPr lang="es-ES" sz="2400" b="1" dirty="0" smtClean="0">
                <a:solidFill>
                  <a:srgbClr val="0066CC"/>
                </a:solidFill>
              </a:rPr>
              <a:t>P2P </a:t>
            </a:r>
            <a:r>
              <a:rPr lang="es-ES" sz="2400" b="1" dirty="0" err="1" smtClean="0">
                <a:solidFill>
                  <a:srgbClr val="0066CC"/>
                </a:solidFill>
              </a:rPr>
              <a:t>Service</a:t>
            </a:r>
            <a:r>
              <a:rPr lang="es-ES" sz="2400" b="1" dirty="0" smtClean="0">
                <a:solidFill>
                  <a:srgbClr val="0066CC"/>
                </a:solidFill>
              </a:rPr>
              <a:t> </a:t>
            </a:r>
            <a:r>
              <a:rPr lang="es-ES" sz="2400" b="1" dirty="0" err="1" smtClean="0">
                <a:solidFill>
                  <a:srgbClr val="0066CC"/>
                </a:solidFill>
              </a:rPr>
              <a:t>capacity</a:t>
            </a:r>
            <a:r>
              <a:rPr lang="es-ES" sz="2400" b="1" dirty="0" smtClean="0">
                <a:solidFill>
                  <a:srgbClr val="0066CC"/>
                </a:solidFill>
              </a:rPr>
              <a:t> </a:t>
            </a:r>
            <a:r>
              <a:rPr lang="es-ES" sz="2400" b="1" dirty="0" err="1" smtClean="0">
                <a:solidFill>
                  <a:srgbClr val="0066CC"/>
                </a:solidFill>
              </a:rPr>
              <a:t>explanation</a:t>
            </a:r>
            <a:endParaRPr lang="es-ES" sz="2400" b="1" dirty="0" smtClean="0">
              <a:solidFill>
                <a:srgbClr val="0066CC"/>
              </a:solidFill>
            </a:endParaRPr>
          </a:p>
        </p:txBody>
      </p:sp>
      <p:sp>
        <p:nvSpPr>
          <p:cNvPr id="6" name="CuadroTexto 5"/>
          <p:cNvSpPr txBox="1"/>
          <p:nvPr/>
        </p:nvSpPr>
        <p:spPr>
          <a:xfrm>
            <a:off x="3004457" y="6053537"/>
            <a:ext cx="3152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 err="1" smtClean="0"/>
              <a:t>Taken</a:t>
            </a:r>
            <a:r>
              <a:rPr lang="es-CO" sz="800" dirty="0" smtClean="0"/>
              <a:t> </a:t>
            </a:r>
            <a:r>
              <a:rPr lang="es-CO" sz="800" dirty="0" err="1" smtClean="0"/>
              <a:t>from</a:t>
            </a:r>
            <a:r>
              <a:rPr lang="es-CO" sz="800" dirty="0" smtClean="0"/>
              <a:t> </a:t>
            </a:r>
            <a:r>
              <a:rPr lang="es-CO" sz="800" dirty="0" err="1" smtClean="0"/>
              <a:t>Arnaud</a:t>
            </a:r>
            <a:r>
              <a:rPr lang="es-CO" sz="800" dirty="0" smtClean="0"/>
              <a:t> </a:t>
            </a:r>
            <a:r>
              <a:rPr lang="es-CO" sz="800" dirty="0" err="1" smtClean="0"/>
              <a:t>Legout’s</a:t>
            </a:r>
            <a:r>
              <a:rPr lang="es-CO" sz="800" dirty="0" smtClean="0"/>
              <a:t> </a:t>
            </a:r>
            <a:r>
              <a:rPr lang="es-CO" sz="800" dirty="0" err="1"/>
              <a:t>c</a:t>
            </a:r>
            <a:r>
              <a:rPr lang="es-CO" sz="800" dirty="0" err="1" smtClean="0"/>
              <a:t>ourse</a:t>
            </a:r>
            <a:r>
              <a:rPr lang="es-CO" sz="800" dirty="0" smtClean="0"/>
              <a:t>: </a:t>
            </a:r>
            <a:r>
              <a:rPr lang="es-CO" sz="800" dirty="0" err="1" smtClean="0"/>
              <a:t>From</a:t>
            </a:r>
            <a:r>
              <a:rPr lang="es-CO" sz="800" dirty="0" smtClean="0"/>
              <a:t> </a:t>
            </a:r>
            <a:r>
              <a:rPr lang="es-CO" sz="800" dirty="0" err="1" smtClean="0"/>
              <a:t>BitTorrent</a:t>
            </a:r>
            <a:r>
              <a:rPr lang="es-CO" sz="800" dirty="0" smtClean="0"/>
              <a:t> </a:t>
            </a:r>
            <a:r>
              <a:rPr lang="es-CO" sz="800" dirty="0" err="1" smtClean="0"/>
              <a:t>to</a:t>
            </a:r>
            <a:r>
              <a:rPr lang="es-CO" sz="800" dirty="0" smtClean="0"/>
              <a:t> </a:t>
            </a:r>
            <a:r>
              <a:rPr lang="es-CO" sz="800" dirty="0" err="1" smtClean="0"/>
              <a:t>Privacy</a:t>
            </a:r>
            <a:r>
              <a:rPr lang="es-CO" sz="800" dirty="0" smtClean="0"/>
              <a:t>. </a:t>
            </a:r>
            <a:r>
              <a:rPr lang="es-CO" sz="800" dirty="0" err="1" smtClean="0"/>
              <a:t>Ubinet</a:t>
            </a:r>
            <a:r>
              <a:rPr lang="es-CO" sz="800" dirty="0" smtClean="0"/>
              <a:t> Master. </a:t>
            </a:r>
            <a:r>
              <a:rPr lang="es-CO" sz="800" dirty="0" err="1" smtClean="0"/>
              <a:t>Université</a:t>
            </a:r>
            <a:r>
              <a:rPr lang="es-CO" sz="800" dirty="0" smtClean="0"/>
              <a:t> </a:t>
            </a:r>
            <a:r>
              <a:rPr lang="es-CO" sz="800" dirty="0" err="1" smtClean="0"/>
              <a:t>Nice</a:t>
            </a:r>
            <a:r>
              <a:rPr lang="es-CO" sz="800" dirty="0" smtClean="0"/>
              <a:t> </a:t>
            </a:r>
            <a:r>
              <a:rPr lang="es-CO" sz="800" dirty="0" err="1" smtClean="0"/>
              <a:t>Sophia</a:t>
            </a:r>
            <a:r>
              <a:rPr lang="es-CO" sz="800" dirty="0" smtClean="0"/>
              <a:t> </a:t>
            </a:r>
            <a:r>
              <a:rPr lang="es-CO" sz="800" dirty="0" err="1" smtClean="0"/>
              <a:t>Antipolis</a:t>
            </a:r>
            <a:r>
              <a:rPr lang="es-CO" sz="800" dirty="0" smtClean="0"/>
              <a:t>. 2011 – 2012 </a:t>
            </a:r>
            <a:endParaRPr lang="es-CO" sz="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920" y="2621280"/>
            <a:ext cx="5826034" cy="332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16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>
                <a:solidFill>
                  <a:srgbClr val="0066CC"/>
                </a:solidFill>
              </a:rPr>
              <a:t>Types</a:t>
            </a:r>
            <a:r>
              <a:rPr lang="es-ES" sz="3200" b="1" dirty="0">
                <a:solidFill>
                  <a:srgbClr val="0066CC"/>
                </a:solidFill>
              </a:rPr>
              <a:t> of </a:t>
            </a:r>
            <a:r>
              <a:rPr lang="es-ES" sz="3200" b="1" dirty="0" err="1">
                <a:solidFill>
                  <a:srgbClr val="0066CC"/>
                </a:solidFill>
              </a:rPr>
              <a:t>interaction</a:t>
            </a:r>
            <a:endParaRPr lang="es-ES" sz="3200" b="1" dirty="0">
              <a:solidFill>
                <a:srgbClr val="0066CC"/>
              </a:solidFill>
            </a:endParaRPr>
          </a:p>
          <a:p>
            <a:r>
              <a:rPr lang="es-ES" sz="2400" b="1" dirty="0" smtClean="0">
                <a:solidFill>
                  <a:srgbClr val="0066CC"/>
                </a:solidFill>
              </a:rPr>
              <a:t>P2P </a:t>
            </a:r>
            <a:r>
              <a:rPr lang="es-ES" sz="2400" b="1" dirty="0" err="1" smtClean="0">
                <a:solidFill>
                  <a:srgbClr val="0066CC"/>
                </a:solidFill>
              </a:rPr>
              <a:t>Service</a:t>
            </a:r>
            <a:r>
              <a:rPr lang="es-ES" sz="2400" b="1" dirty="0" smtClean="0">
                <a:solidFill>
                  <a:srgbClr val="0066CC"/>
                </a:solidFill>
              </a:rPr>
              <a:t> </a:t>
            </a:r>
            <a:r>
              <a:rPr lang="es-ES" sz="2400" b="1" dirty="0" err="1" smtClean="0">
                <a:solidFill>
                  <a:srgbClr val="0066CC"/>
                </a:solidFill>
              </a:rPr>
              <a:t>capacity</a:t>
            </a:r>
            <a:r>
              <a:rPr lang="es-ES" sz="2400" b="1" dirty="0" smtClean="0">
                <a:solidFill>
                  <a:srgbClr val="0066CC"/>
                </a:solidFill>
              </a:rPr>
              <a:t> </a:t>
            </a:r>
            <a:r>
              <a:rPr lang="es-ES" sz="2400" b="1" dirty="0" err="1" smtClean="0">
                <a:solidFill>
                  <a:srgbClr val="0066CC"/>
                </a:solidFill>
              </a:rPr>
              <a:t>explanation</a:t>
            </a:r>
            <a:endParaRPr lang="es-ES" sz="2400" b="1" dirty="0" smtClean="0">
              <a:solidFill>
                <a:srgbClr val="0066CC"/>
              </a:solidFill>
            </a:endParaRPr>
          </a:p>
          <a:p>
            <a:endParaRPr lang="es-ES" dirty="0" smtClean="0">
              <a:solidFill>
                <a:srgbClr val="0066CC"/>
              </a:solidFill>
            </a:endParaRPr>
          </a:p>
          <a:p>
            <a:endParaRPr lang="es-ES" dirty="0">
              <a:solidFill>
                <a:srgbClr val="0066CC"/>
              </a:solidFill>
            </a:endParaRPr>
          </a:p>
          <a:p>
            <a:endParaRPr lang="es-ES" dirty="0" smtClean="0">
              <a:solidFill>
                <a:srgbClr val="0066CC"/>
              </a:solidFill>
            </a:endParaRPr>
          </a:p>
          <a:p>
            <a:r>
              <a:rPr lang="es-ES" sz="1400" dirty="0" smtClean="0"/>
              <a:t>S = Content </a:t>
            </a:r>
            <a:r>
              <a:rPr lang="es-ES" sz="1400" dirty="0" err="1" smtClean="0"/>
              <a:t>size</a:t>
            </a:r>
            <a:endParaRPr lang="es-ES" sz="1400" dirty="0" smtClean="0"/>
          </a:p>
          <a:p>
            <a:r>
              <a:rPr lang="es-ES" sz="1400" dirty="0" smtClean="0"/>
              <a:t>B = </a:t>
            </a:r>
            <a:r>
              <a:rPr lang="es-ES" sz="1400" dirty="0" err="1" smtClean="0"/>
              <a:t>Upload</a:t>
            </a:r>
            <a:r>
              <a:rPr lang="es-ES" sz="1400" dirty="0" smtClean="0"/>
              <a:t> </a:t>
            </a:r>
            <a:r>
              <a:rPr lang="es-ES" sz="1400" dirty="0" err="1" smtClean="0"/>
              <a:t>capacity</a:t>
            </a:r>
            <a:endParaRPr lang="es-ES" sz="1400" dirty="0" smtClean="0"/>
          </a:p>
          <a:p>
            <a:endParaRPr lang="es-ES" sz="1400" dirty="0"/>
          </a:p>
          <a:p>
            <a:r>
              <a:rPr lang="es-ES" sz="1400" dirty="0" smtClean="0"/>
              <a:t>N -1 </a:t>
            </a:r>
            <a:r>
              <a:rPr lang="es-ES" sz="1400" dirty="0" err="1" smtClean="0"/>
              <a:t>peers</a:t>
            </a:r>
            <a:r>
              <a:rPr lang="es-ES" sz="1400" dirty="0" smtClean="0"/>
              <a:t> </a:t>
            </a:r>
            <a:r>
              <a:rPr lang="es-ES" sz="1400" dirty="0" err="1" smtClean="0"/>
              <a:t>want</a:t>
            </a:r>
            <a:r>
              <a:rPr lang="es-ES" sz="1400" dirty="0" smtClean="0"/>
              <a:t> </a:t>
            </a:r>
            <a:r>
              <a:rPr lang="es-ES" sz="1400" dirty="0" err="1" smtClean="0"/>
              <a:t>the</a:t>
            </a:r>
            <a:r>
              <a:rPr lang="es-ES" sz="1400" dirty="0" smtClean="0"/>
              <a:t> </a:t>
            </a:r>
            <a:r>
              <a:rPr lang="es-ES" sz="1400" dirty="0" err="1" smtClean="0"/>
              <a:t>content</a:t>
            </a:r>
            <a:endParaRPr lang="es-ES" sz="1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943" y="2656515"/>
            <a:ext cx="514350" cy="361950"/>
          </a:xfrm>
          <a:prstGeom prst="rect">
            <a:avLst/>
          </a:prstGeom>
        </p:spPr>
      </p:pic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96882"/>
              </p:ext>
            </p:extLst>
          </p:nvPr>
        </p:nvGraphicFramePr>
        <p:xfrm>
          <a:off x="2937193" y="4177573"/>
          <a:ext cx="3147695" cy="161437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51510"/>
                <a:gridCol w="651510"/>
                <a:gridCol w="865505"/>
                <a:gridCol w="979170"/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 err="1">
                          <a:effectLst/>
                        </a:rPr>
                        <a:t>Iteration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Time (t)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 err="1">
                          <a:effectLst/>
                        </a:rPr>
                        <a:t>Service</a:t>
                      </a:r>
                      <a:endParaRPr lang="es-CO" sz="1100" dirty="0">
                        <a:effectLst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 err="1">
                          <a:effectLst/>
                        </a:rPr>
                        <a:t>capacity</a:t>
                      </a:r>
                      <a:r>
                        <a:rPr lang="es-CO" sz="1100" dirty="0">
                          <a:effectLst/>
                        </a:rPr>
                        <a:t> (C)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Service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capacity (C)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(Binary form)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0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0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1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</a:rPr>
                        <a:t>2</a:t>
                      </a:r>
                      <a:r>
                        <a:rPr lang="es-CO" sz="1100" baseline="30000" dirty="0">
                          <a:effectLst/>
                        </a:rPr>
                        <a:t>0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1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2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2</a:t>
                      </a:r>
                      <a:r>
                        <a:rPr lang="es-CO" sz="1100" baseline="30000">
                          <a:effectLst/>
                        </a:rPr>
                        <a:t>1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2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2T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4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2</a:t>
                      </a:r>
                      <a:r>
                        <a:rPr lang="es-CO" sz="1100" baseline="30000">
                          <a:effectLst/>
                        </a:rPr>
                        <a:t>2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3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3T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8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2</a:t>
                      </a:r>
                      <a:r>
                        <a:rPr lang="es-CO" sz="1100" baseline="30000">
                          <a:effectLst/>
                        </a:rPr>
                        <a:t>3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4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4T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16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2</a:t>
                      </a:r>
                      <a:r>
                        <a:rPr lang="es-CO" sz="1100" baseline="30000">
                          <a:effectLst/>
                        </a:rPr>
                        <a:t>4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</a:rPr>
                        <a:t>I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iT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>
                          <a:effectLst/>
                        </a:rPr>
                        <a:t>2</a:t>
                      </a:r>
                      <a:r>
                        <a:rPr lang="es-CO" sz="1100" baseline="30000">
                          <a:effectLst/>
                        </a:rPr>
                        <a:t>i</a:t>
                      </a:r>
                      <a:endParaRPr lang="es-CO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CO" sz="1100" dirty="0">
                          <a:effectLst/>
                        </a:rPr>
                        <a:t>2</a:t>
                      </a:r>
                      <a:r>
                        <a:rPr lang="es-CO" sz="1100" baseline="30000" dirty="0">
                          <a:effectLst/>
                        </a:rPr>
                        <a:t>i</a:t>
                      </a:r>
                      <a:endParaRPr lang="es-CO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6" name="CuadroTexto 5"/>
          <p:cNvSpPr txBox="1"/>
          <p:nvPr/>
        </p:nvSpPr>
        <p:spPr>
          <a:xfrm>
            <a:off x="957943" y="6052810"/>
            <a:ext cx="73587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Para t=</a:t>
            </a:r>
            <a:r>
              <a:rPr lang="es-CO" sz="1400" dirty="0" err="1" smtClean="0"/>
              <a:t>iT</a:t>
            </a:r>
            <a:r>
              <a:rPr lang="es-CO" sz="1400" dirty="0" smtClean="0"/>
              <a:t> C= </a:t>
            </a:r>
            <a:r>
              <a:rPr lang="es-CO" sz="1400" dirty="0"/>
              <a:t>2</a:t>
            </a:r>
            <a:r>
              <a:rPr lang="es-CO" sz="1400" baseline="30000" dirty="0"/>
              <a:t>i</a:t>
            </a:r>
            <a:r>
              <a:rPr lang="es-CO" sz="1400" dirty="0" smtClean="0"/>
              <a:t>   entonces </a:t>
            </a:r>
            <a:r>
              <a:rPr lang="es-CO" sz="1400" dirty="0"/>
              <a:t>C = 2 </a:t>
            </a:r>
            <a:r>
              <a:rPr lang="es-CO" sz="1400" baseline="30000" dirty="0"/>
              <a:t>t/T</a:t>
            </a:r>
            <a:endParaRPr lang="es-CO" sz="1400" dirty="0"/>
          </a:p>
          <a:p>
            <a:r>
              <a:rPr lang="es-CO" sz="1400" dirty="0" smtClean="0"/>
              <a:t>           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4275986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/>
          <p:cNvSpPr/>
          <p:nvPr/>
        </p:nvSpPr>
        <p:spPr>
          <a:xfrm>
            <a:off x="3043441" y="3584806"/>
            <a:ext cx="34006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>
                <a:solidFill>
                  <a:schemeClr val="bg1"/>
                </a:solidFill>
              </a:rPr>
              <a:t>http://www.colocationamerica.com/picts/articles/Worldwide-Network.jpg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679755" y="2620327"/>
            <a:ext cx="3173301" cy="1465263"/>
          </a:xfrm>
        </p:spPr>
        <p:txBody>
          <a:bodyPr>
            <a:normAutofit/>
          </a:bodyPr>
          <a:lstStyle/>
          <a:p>
            <a:pPr algn="l"/>
            <a:r>
              <a:rPr lang="es-CO" sz="3200" dirty="0" err="1" smtClean="0"/>
              <a:t>Synchronization</a:t>
            </a:r>
            <a:endParaRPr lang="es-CO" sz="3200" dirty="0"/>
          </a:p>
        </p:txBody>
      </p:sp>
      <p:pic>
        <p:nvPicPr>
          <p:cNvPr id="3076" name="Picture 4" descr="http://wallpaper-million.com/Wallpapers/f/Photography/Globe-puzzle-wallpaper_482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1490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2035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 smtClean="0">
                <a:solidFill>
                  <a:srgbClr val="0066CC"/>
                </a:solidFill>
              </a:rPr>
              <a:t>Synchronization</a:t>
            </a:r>
            <a:endParaRPr lang="es-ES" sz="1400" dirty="0"/>
          </a:p>
        </p:txBody>
      </p:sp>
      <p:sp>
        <p:nvSpPr>
          <p:cNvPr id="7" name="CuadroTexto 6"/>
          <p:cNvSpPr txBox="1"/>
          <p:nvPr/>
        </p:nvSpPr>
        <p:spPr>
          <a:xfrm>
            <a:off x="3088348" y="6207822"/>
            <a:ext cx="3152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 err="1" smtClean="0"/>
              <a:t>Taken</a:t>
            </a:r>
            <a:r>
              <a:rPr lang="es-CO" sz="800" dirty="0" smtClean="0"/>
              <a:t> </a:t>
            </a:r>
            <a:r>
              <a:rPr lang="es-CO" sz="800" dirty="0" err="1" smtClean="0"/>
              <a:t>from</a:t>
            </a:r>
            <a:r>
              <a:rPr lang="es-CO" sz="800" dirty="0" smtClean="0"/>
              <a:t> Gustavo </a:t>
            </a:r>
            <a:r>
              <a:rPr lang="es-CO" sz="800" dirty="0" err="1" smtClean="0"/>
              <a:t>Isaza’s</a:t>
            </a:r>
            <a:r>
              <a:rPr lang="es-CO" sz="800" dirty="0" smtClean="0"/>
              <a:t> </a:t>
            </a:r>
            <a:r>
              <a:rPr lang="es-CO" sz="800" dirty="0" err="1"/>
              <a:t>c</a:t>
            </a:r>
            <a:r>
              <a:rPr lang="es-CO" sz="800" dirty="0" err="1" smtClean="0"/>
              <a:t>ourse</a:t>
            </a:r>
            <a:r>
              <a:rPr lang="es-CO" sz="800" dirty="0" smtClean="0"/>
              <a:t>: </a:t>
            </a:r>
            <a:r>
              <a:rPr lang="es-CO" sz="800" dirty="0" err="1" smtClean="0"/>
              <a:t>Distributed</a:t>
            </a:r>
            <a:r>
              <a:rPr lang="es-CO" sz="800" dirty="0" smtClean="0"/>
              <a:t> and </a:t>
            </a:r>
            <a:r>
              <a:rPr lang="es-CO" sz="800" dirty="0" err="1" smtClean="0"/>
              <a:t>concurrent</a:t>
            </a:r>
            <a:r>
              <a:rPr lang="es-CO" sz="800" dirty="0" smtClean="0"/>
              <a:t> </a:t>
            </a:r>
            <a:r>
              <a:rPr lang="es-CO" sz="800" dirty="0" err="1" smtClean="0"/>
              <a:t>programming</a:t>
            </a:r>
            <a:r>
              <a:rPr lang="es-CO" sz="800" dirty="0" smtClean="0"/>
              <a:t>. </a:t>
            </a:r>
            <a:r>
              <a:rPr lang="es-CO" sz="800" dirty="0" err="1" smtClean="0"/>
              <a:t>University</a:t>
            </a:r>
            <a:r>
              <a:rPr lang="es-CO" sz="800" dirty="0" smtClean="0"/>
              <a:t> of Caldas.</a:t>
            </a:r>
            <a:endParaRPr lang="es-CO" sz="800" dirty="0"/>
          </a:p>
        </p:txBody>
      </p:sp>
      <p:sp>
        <p:nvSpPr>
          <p:cNvPr id="8" name="CuadroTexto 7"/>
          <p:cNvSpPr txBox="1"/>
          <p:nvPr/>
        </p:nvSpPr>
        <p:spPr>
          <a:xfrm>
            <a:off x="975360" y="4659086"/>
            <a:ext cx="758516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err="1" smtClean="0"/>
              <a:t>Asynchronous</a:t>
            </a:r>
            <a:r>
              <a:rPr lang="es-CO" sz="1400" dirty="0" smtClean="0"/>
              <a:t> [1,8]: Emisor </a:t>
            </a:r>
            <a:r>
              <a:rPr lang="es-CO" sz="1400" dirty="0" err="1" smtClean="0"/>
              <a:t>continues</a:t>
            </a:r>
            <a:r>
              <a:rPr lang="es-CO" sz="1400" dirty="0" smtClean="0"/>
              <a:t> </a:t>
            </a:r>
            <a:r>
              <a:rPr lang="es-CO" sz="1400" dirty="0" err="1" smtClean="0"/>
              <a:t>after</a:t>
            </a:r>
            <a:r>
              <a:rPr lang="es-CO" sz="1400" dirty="0" smtClean="0"/>
              <a:t> </a:t>
            </a:r>
            <a:r>
              <a:rPr lang="es-CO" sz="1400" dirty="0" err="1" smtClean="0"/>
              <a:t>passing</a:t>
            </a:r>
            <a:r>
              <a:rPr lang="es-CO" sz="1400" dirty="0" smtClean="0"/>
              <a:t> </a:t>
            </a:r>
            <a:r>
              <a:rPr lang="es-CO" sz="1400" dirty="0" err="1" smtClean="0"/>
              <a:t>messagle</a:t>
            </a:r>
            <a:r>
              <a:rPr lang="es-CO" sz="1400" dirty="0" smtClean="0"/>
              <a:t> </a:t>
            </a:r>
            <a:r>
              <a:rPr lang="es-CO" sz="1400" dirty="0" err="1" smtClean="0"/>
              <a:t>to</a:t>
            </a:r>
            <a:r>
              <a:rPr lang="es-CO" sz="1400" dirty="0" smtClean="0"/>
              <a:t> </a:t>
            </a:r>
            <a:r>
              <a:rPr lang="es-CO" sz="1400" dirty="0" err="1" smtClean="0"/>
              <a:t>core</a:t>
            </a:r>
            <a:endParaRPr lang="es-CO" sz="1400" dirty="0" smtClean="0"/>
          </a:p>
          <a:p>
            <a:r>
              <a:rPr lang="es-CO" sz="1400" dirty="0" err="1" smtClean="0"/>
              <a:t>Synchronous</a:t>
            </a:r>
            <a:r>
              <a:rPr lang="es-CO" sz="1400" dirty="0" smtClean="0"/>
              <a:t> </a:t>
            </a:r>
            <a:r>
              <a:rPr lang="es-CO" sz="1400" dirty="0" err="1" smtClean="0"/>
              <a:t>transmission</a:t>
            </a:r>
            <a:r>
              <a:rPr lang="es-CO" sz="1400" dirty="0" smtClean="0"/>
              <a:t> [1,2,7,8]: Emisor </a:t>
            </a:r>
            <a:r>
              <a:rPr lang="es-CO" sz="1400" dirty="0" err="1" smtClean="0"/>
              <a:t>waits</a:t>
            </a:r>
            <a:r>
              <a:rPr lang="es-CO" sz="1400" dirty="0" smtClean="0"/>
              <a:t> </a:t>
            </a:r>
            <a:r>
              <a:rPr lang="es-CO" sz="1400" dirty="0" err="1" smtClean="0"/>
              <a:t>message</a:t>
            </a:r>
            <a:r>
              <a:rPr lang="es-CO" sz="1400" dirty="0" smtClean="0"/>
              <a:t> </a:t>
            </a:r>
            <a:r>
              <a:rPr lang="es-CO" sz="1400" dirty="0" err="1" smtClean="0"/>
              <a:t>transmission</a:t>
            </a:r>
            <a:r>
              <a:rPr lang="es-CO" sz="1400" dirty="0" smtClean="0"/>
              <a:t> </a:t>
            </a:r>
            <a:r>
              <a:rPr lang="es-CO" sz="1400" dirty="0" err="1" smtClean="0"/>
              <a:t>over</a:t>
            </a:r>
            <a:r>
              <a:rPr lang="es-CO" sz="1400" dirty="0" smtClean="0"/>
              <a:t> </a:t>
            </a:r>
            <a:r>
              <a:rPr lang="es-CO" sz="1400" dirty="0" err="1" smtClean="0"/>
              <a:t>the</a:t>
            </a:r>
            <a:r>
              <a:rPr lang="es-CO" sz="1400" dirty="0" smtClean="0"/>
              <a:t> </a:t>
            </a:r>
            <a:r>
              <a:rPr lang="es-CO" sz="1400" dirty="0" err="1" smtClean="0"/>
              <a:t>network</a:t>
            </a:r>
            <a:endParaRPr lang="es-CO" sz="1400" dirty="0" smtClean="0"/>
          </a:p>
          <a:p>
            <a:r>
              <a:rPr lang="es-CO" sz="1400" dirty="0" err="1" smtClean="0"/>
              <a:t>Synchronous</a:t>
            </a:r>
            <a:r>
              <a:rPr lang="es-CO" sz="1400" dirty="0" smtClean="0"/>
              <a:t> </a:t>
            </a:r>
            <a:r>
              <a:rPr lang="es-CO" sz="1400" dirty="0" err="1" smtClean="0"/>
              <a:t>reception</a:t>
            </a:r>
            <a:r>
              <a:rPr lang="es-CO" sz="1400" dirty="0" smtClean="0"/>
              <a:t> [1,2,3,6,7,8]: Emisor </a:t>
            </a:r>
            <a:r>
              <a:rPr lang="es-CO" sz="1400" dirty="0" err="1" smtClean="0"/>
              <a:t>waits</a:t>
            </a:r>
            <a:r>
              <a:rPr lang="es-CO" sz="1400" dirty="0" smtClean="0"/>
              <a:t> receiver </a:t>
            </a:r>
            <a:r>
              <a:rPr lang="es-CO" sz="1400" dirty="0" err="1" smtClean="0"/>
              <a:t>core</a:t>
            </a:r>
            <a:r>
              <a:rPr lang="es-CO" sz="1400" dirty="0" smtClean="0"/>
              <a:t> </a:t>
            </a:r>
            <a:r>
              <a:rPr lang="es-CO" sz="1400" dirty="0" err="1" smtClean="0"/>
              <a:t>receives</a:t>
            </a:r>
            <a:r>
              <a:rPr lang="es-CO" sz="1400" dirty="0" smtClean="0"/>
              <a:t> </a:t>
            </a:r>
            <a:r>
              <a:rPr lang="es-CO" sz="1400" dirty="0" err="1" smtClean="0"/>
              <a:t>message</a:t>
            </a:r>
            <a:endParaRPr lang="es-CO" sz="1400" dirty="0" smtClean="0"/>
          </a:p>
          <a:p>
            <a:r>
              <a:rPr lang="es-CO" sz="1400" dirty="0" err="1" smtClean="0"/>
              <a:t>Synchronous</a:t>
            </a:r>
            <a:r>
              <a:rPr lang="es-CO" sz="1400" dirty="0" smtClean="0"/>
              <a:t> </a:t>
            </a:r>
            <a:r>
              <a:rPr lang="es-CO" sz="1400" dirty="0" err="1" smtClean="0"/>
              <a:t>delivery</a:t>
            </a:r>
            <a:r>
              <a:rPr lang="es-CO" sz="1400" dirty="0" smtClean="0"/>
              <a:t> [1,2,3,4,5,6,7,8]: Emisor </a:t>
            </a:r>
            <a:r>
              <a:rPr lang="es-CO" sz="1400" dirty="0" err="1" smtClean="0"/>
              <a:t>waits</a:t>
            </a:r>
            <a:r>
              <a:rPr lang="es-CO" sz="1400" dirty="0" smtClean="0"/>
              <a:t> receiver </a:t>
            </a:r>
            <a:r>
              <a:rPr lang="es-CO" sz="1400" dirty="0" err="1" smtClean="0"/>
              <a:t>process</a:t>
            </a:r>
            <a:r>
              <a:rPr lang="es-CO" sz="1400" dirty="0" smtClean="0"/>
              <a:t>  </a:t>
            </a:r>
            <a:r>
              <a:rPr lang="es-CO" sz="1400" dirty="0" err="1" smtClean="0"/>
              <a:t>receives</a:t>
            </a:r>
            <a:r>
              <a:rPr lang="es-CO" sz="1400" dirty="0" smtClean="0"/>
              <a:t> </a:t>
            </a:r>
            <a:r>
              <a:rPr lang="es-CO" sz="1400" dirty="0" err="1" smtClean="0"/>
              <a:t>message</a:t>
            </a:r>
            <a:endParaRPr lang="es-CO" sz="1400" dirty="0" smtClean="0"/>
          </a:p>
          <a:p>
            <a:r>
              <a:rPr lang="es-CO" sz="1400" dirty="0" err="1" smtClean="0"/>
              <a:t>Synchronous</a:t>
            </a:r>
            <a:r>
              <a:rPr lang="es-CO" sz="1400" dirty="0" smtClean="0"/>
              <a:t> response [1,2,3,4,Service, 5,6,7,8]: Emisor </a:t>
            </a:r>
            <a:r>
              <a:rPr lang="es-CO" sz="1400" dirty="0" err="1" smtClean="0"/>
              <a:t>waits</a:t>
            </a:r>
            <a:r>
              <a:rPr lang="es-CO" sz="1400" dirty="0" smtClean="0"/>
              <a:t> receiver </a:t>
            </a:r>
            <a:r>
              <a:rPr lang="es-CO" sz="1400" dirty="0" err="1" smtClean="0"/>
              <a:t>process</a:t>
            </a:r>
            <a:r>
              <a:rPr lang="es-CO" sz="1400" dirty="0" smtClean="0"/>
              <a:t> </a:t>
            </a:r>
            <a:r>
              <a:rPr lang="es-CO" sz="1400" dirty="0" err="1" smtClean="0"/>
              <a:t>to</a:t>
            </a:r>
            <a:r>
              <a:rPr lang="es-CO" sz="1400" dirty="0" smtClean="0"/>
              <a:t> </a:t>
            </a:r>
            <a:r>
              <a:rPr lang="es-CO" sz="1400" dirty="0" err="1" smtClean="0"/>
              <a:t>process</a:t>
            </a:r>
            <a:r>
              <a:rPr lang="es-CO" sz="1400" dirty="0" smtClean="0"/>
              <a:t> </a:t>
            </a:r>
            <a:r>
              <a:rPr lang="es-CO" sz="1400" dirty="0" err="1" smtClean="0"/>
              <a:t>message</a:t>
            </a:r>
            <a:endParaRPr lang="es-CO" sz="1400" dirty="0"/>
          </a:p>
        </p:txBody>
      </p:sp>
      <p:grpSp>
        <p:nvGrpSpPr>
          <p:cNvPr id="32" name="Grupo 31"/>
          <p:cNvGrpSpPr/>
          <p:nvPr/>
        </p:nvGrpSpPr>
        <p:grpSpPr>
          <a:xfrm>
            <a:off x="1315185" y="2530695"/>
            <a:ext cx="6108294" cy="1544887"/>
            <a:chOff x="1305133" y="3573781"/>
            <a:chExt cx="6108294" cy="1544887"/>
          </a:xfrm>
        </p:grpSpPr>
        <p:sp>
          <p:nvSpPr>
            <p:cNvPr id="33" name="Elipse 32"/>
            <p:cNvSpPr/>
            <p:nvPr/>
          </p:nvSpPr>
          <p:spPr>
            <a:xfrm rot="20002686">
              <a:off x="1305133" y="3573781"/>
              <a:ext cx="1254034" cy="461554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 smtClean="0">
                  <a:solidFill>
                    <a:schemeClr val="tx1"/>
                  </a:solidFill>
                </a:rPr>
                <a:t>Emisor</a:t>
              </a:r>
              <a:endParaRPr lang="es-CO" sz="1400" dirty="0">
                <a:solidFill>
                  <a:schemeClr val="tx1"/>
                </a:solidFill>
              </a:endParaRPr>
            </a:p>
          </p:txBody>
        </p:sp>
        <p:sp>
          <p:nvSpPr>
            <p:cNvPr id="34" name="Rectángulo 33"/>
            <p:cNvSpPr/>
            <p:nvPr/>
          </p:nvSpPr>
          <p:spPr>
            <a:xfrm>
              <a:off x="2481943" y="4162697"/>
              <a:ext cx="818606" cy="757646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400" dirty="0" smtClean="0">
                  <a:solidFill>
                    <a:schemeClr val="tx1"/>
                  </a:solidFill>
                </a:rPr>
                <a:t>Emisor </a:t>
              </a:r>
              <a:r>
                <a:rPr lang="es-CO" sz="1400" dirty="0" err="1" smtClean="0">
                  <a:solidFill>
                    <a:schemeClr val="tx1"/>
                  </a:solidFill>
                </a:rPr>
                <a:t>core</a:t>
              </a:r>
              <a:endParaRPr lang="es-CO" sz="1400" dirty="0">
                <a:solidFill>
                  <a:schemeClr val="tx1"/>
                </a:solidFill>
              </a:endParaRPr>
            </a:p>
          </p:txBody>
        </p:sp>
        <p:sp>
          <p:nvSpPr>
            <p:cNvPr id="35" name="Proceso alternativo 34"/>
            <p:cNvSpPr/>
            <p:nvPr/>
          </p:nvSpPr>
          <p:spPr>
            <a:xfrm>
              <a:off x="3603172" y="4463143"/>
              <a:ext cx="1550125" cy="235132"/>
            </a:xfrm>
            <a:prstGeom prst="flowChartAlternateProces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1200" dirty="0" err="1" smtClean="0">
                  <a:solidFill>
                    <a:schemeClr val="tx1"/>
                  </a:solidFill>
                </a:rPr>
                <a:t>Communication</a:t>
              </a:r>
              <a:r>
                <a:rPr lang="es-CO" sz="1200" dirty="0" smtClean="0">
                  <a:solidFill>
                    <a:schemeClr val="tx1"/>
                  </a:solidFill>
                </a:rPr>
                <a:t> pipe</a:t>
              </a:r>
              <a:endParaRPr lang="es-CO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ángulo 35"/>
            <p:cNvSpPr/>
            <p:nvPr/>
          </p:nvSpPr>
          <p:spPr>
            <a:xfrm>
              <a:off x="5455920" y="4162697"/>
              <a:ext cx="818606" cy="757646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400" dirty="0" smtClean="0">
                  <a:solidFill>
                    <a:schemeClr val="tx1"/>
                  </a:solidFill>
                </a:rPr>
                <a:t>Receiver </a:t>
              </a:r>
              <a:r>
                <a:rPr lang="es-CO" sz="1400" dirty="0" err="1" smtClean="0">
                  <a:solidFill>
                    <a:schemeClr val="tx1"/>
                  </a:solidFill>
                </a:rPr>
                <a:t>core</a:t>
              </a:r>
              <a:endParaRPr lang="es-CO" sz="1400" dirty="0">
                <a:solidFill>
                  <a:schemeClr val="tx1"/>
                </a:solidFill>
              </a:endParaRPr>
            </a:p>
          </p:txBody>
        </p:sp>
        <p:sp>
          <p:nvSpPr>
            <p:cNvPr id="37" name="Elipse 36"/>
            <p:cNvSpPr/>
            <p:nvPr/>
          </p:nvSpPr>
          <p:spPr>
            <a:xfrm rot="2264877">
              <a:off x="6159393" y="3649166"/>
              <a:ext cx="1254034" cy="46155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1400" dirty="0" smtClean="0">
                  <a:solidFill>
                    <a:schemeClr val="tx1"/>
                  </a:solidFill>
                </a:rPr>
                <a:t>Receiver</a:t>
              </a:r>
              <a:endParaRPr lang="es-CO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38" name="Conector recto de flecha 37"/>
            <p:cNvCxnSpPr/>
            <p:nvPr/>
          </p:nvCxnSpPr>
          <p:spPr>
            <a:xfrm flipH="1">
              <a:off x="4920343" y="4328160"/>
              <a:ext cx="4528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de flecha 38"/>
            <p:cNvCxnSpPr/>
            <p:nvPr/>
          </p:nvCxnSpPr>
          <p:spPr>
            <a:xfrm flipH="1">
              <a:off x="3376749" y="4328160"/>
              <a:ext cx="45284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de flecha 39"/>
            <p:cNvCxnSpPr/>
            <p:nvPr/>
          </p:nvCxnSpPr>
          <p:spPr>
            <a:xfrm>
              <a:off x="3414986" y="4781007"/>
              <a:ext cx="45379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de flecha 40"/>
            <p:cNvCxnSpPr/>
            <p:nvPr/>
          </p:nvCxnSpPr>
          <p:spPr>
            <a:xfrm>
              <a:off x="4908506" y="4781007"/>
              <a:ext cx="453798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Flecha derecha 41"/>
            <p:cNvSpPr/>
            <p:nvPr/>
          </p:nvSpPr>
          <p:spPr>
            <a:xfrm>
              <a:off x="3885115" y="4715693"/>
              <a:ext cx="687977" cy="313509"/>
            </a:xfrm>
            <a:prstGeom prst="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CO" sz="800" dirty="0" err="1" smtClean="0">
                  <a:solidFill>
                    <a:schemeClr val="tx1"/>
                  </a:solidFill>
                </a:rPr>
                <a:t>Message</a:t>
              </a:r>
              <a:endParaRPr lang="es-CO" sz="800" dirty="0">
                <a:solidFill>
                  <a:schemeClr val="tx1"/>
                </a:solidFill>
              </a:endParaRPr>
            </a:p>
          </p:txBody>
        </p:sp>
        <p:sp>
          <p:nvSpPr>
            <p:cNvPr id="43" name="Flecha izquierda 42"/>
            <p:cNvSpPr/>
            <p:nvPr/>
          </p:nvSpPr>
          <p:spPr>
            <a:xfrm>
              <a:off x="4203114" y="4132218"/>
              <a:ext cx="670421" cy="330925"/>
            </a:xfrm>
            <a:prstGeom prst="lef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s-CO" sz="800" dirty="0" smtClean="0">
                  <a:solidFill>
                    <a:schemeClr val="tx1"/>
                  </a:solidFill>
                </a:rPr>
                <a:t>ACK</a:t>
              </a:r>
              <a:endParaRPr lang="es-CO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Conector recto de flecha 43"/>
            <p:cNvCxnSpPr/>
            <p:nvPr/>
          </p:nvCxnSpPr>
          <p:spPr>
            <a:xfrm flipH="1" flipV="1">
              <a:off x="2421933" y="3831228"/>
              <a:ext cx="344463" cy="27432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ector recto de flecha 44"/>
            <p:cNvCxnSpPr/>
            <p:nvPr/>
          </p:nvCxnSpPr>
          <p:spPr>
            <a:xfrm flipV="1">
              <a:off x="5947954" y="3804558"/>
              <a:ext cx="361407" cy="32766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de flecha 45"/>
            <p:cNvCxnSpPr/>
            <p:nvPr/>
          </p:nvCxnSpPr>
          <p:spPr>
            <a:xfrm>
              <a:off x="1895677" y="4177665"/>
              <a:ext cx="425494" cy="3009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de flecha 46"/>
            <p:cNvCxnSpPr/>
            <p:nvPr/>
          </p:nvCxnSpPr>
          <p:spPr>
            <a:xfrm flipH="1">
              <a:off x="6345065" y="4259992"/>
              <a:ext cx="441345" cy="37256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uadroTexto 47"/>
            <p:cNvSpPr txBox="1"/>
            <p:nvPr/>
          </p:nvSpPr>
          <p:spPr>
            <a:xfrm>
              <a:off x="2747989" y="3829361"/>
              <a:ext cx="238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" dirty="0" smtClean="0"/>
                <a:t>8</a:t>
              </a:r>
              <a:endParaRPr lang="es-CO" sz="1000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1999349" y="4465118"/>
              <a:ext cx="238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" dirty="0"/>
                <a:t>1</a:t>
              </a:r>
            </a:p>
          </p:txBody>
        </p:sp>
        <p:sp>
          <p:nvSpPr>
            <p:cNvPr id="50" name="CuadroTexto 49"/>
            <p:cNvSpPr txBox="1"/>
            <p:nvPr/>
          </p:nvSpPr>
          <p:spPr>
            <a:xfrm>
              <a:off x="3388421" y="4872447"/>
              <a:ext cx="238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" dirty="0"/>
                <a:t>2</a:t>
              </a:r>
            </a:p>
          </p:txBody>
        </p:sp>
        <p:sp>
          <p:nvSpPr>
            <p:cNvPr id="51" name="CuadroTexto 50"/>
            <p:cNvSpPr txBox="1"/>
            <p:nvPr/>
          </p:nvSpPr>
          <p:spPr>
            <a:xfrm>
              <a:off x="5066547" y="4872446"/>
              <a:ext cx="238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" dirty="0" smtClean="0"/>
                <a:t>3</a:t>
              </a:r>
              <a:endParaRPr lang="es-CO" sz="1000" dirty="0"/>
            </a:p>
          </p:txBody>
        </p:sp>
        <p:sp>
          <p:nvSpPr>
            <p:cNvPr id="52" name="CuadroTexto 51"/>
            <p:cNvSpPr txBox="1"/>
            <p:nvPr/>
          </p:nvSpPr>
          <p:spPr>
            <a:xfrm>
              <a:off x="6565737" y="4509445"/>
              <a:ext cx="238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" dirty="0" smtClean="0"/>
                <a:t>4</a:t>
              </a:r>
              <a:endParaRPr lang="es-CO" sz="1000" dirty="0"/>
            </a:p>
          </p:txBody>
        </p:sp>
        <p:sp>
          <p:nvSpPr>
            <p:cNvPr id="53" name="CuadroTexto 52"/>
            <p:cNvSpPr txBox="1"/>
            <p:nvPr/>
          </p:nvSpPr>
          <p:spPr>
            <a:xfrm>
              <a:off x="5942609" y="3720330"/>
              <a:ext cx="238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" dirty="0" smtClean="0"/>
                <a:t>5</a:t>
              </a:r>
              <a:endParaRPr lang="es-CO" sz="1000" dirty="0"/>
            </a:p>
          </p:txBody>
        </p:sp>
        <p:sp>
          <p:nvSpPr>
            <p:cNvPr id="54" name="CuadroTexto 53"/>
            <p:cNvSpPr txBox="1"/>
            <p:nvPr/>
          </p:nvSpPr>
          <p:spPr>
            <a:xfrm>
              <a:off x="5090920" y="4081939"/>
              <a:ext cx="238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" dirty="0"/>
                <a:t>6</a:t>
              </a:r>
            </a:p>
          </p:txBody>
        </p:sp>
        <p:sp>
          <p:nvSpPr>
            <p:cNvPr id="55" name="CuadroTexto 54"/>
            <p:cNvSpPr txBox="1"/>
            <p:nvPr/>
          </p:nvSpPr>
          <p:spPr>
            <a:xfrm>
              <a:off x="3414986" y="4075582"/>
              <a:ext cx="2380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1000" dirty="0"/>
                <a:t>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3903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971" y="4187870"/>
            <a:ext cx="7767638" cy="1465263"/>
          </a:xfrm>
        </p:spPr>
        <p:txBody>
          <a:bodyPr/>
          <a:lstStyle/>
          <a:p>
            <a:r>
              <a:rPr lang="es-CO" dirty="0" smtClean="0"/>
              <a:t>Sockets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3043441" y="3584806"/>
            <a:ext cx="34006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>
                <a:solidFill>
                  <a:schemeClr val="bg1"/>
                </a:solidFill>
              </a:rPr>
              <a:t>http://www.colocationamerica.com/picts/articles/Worldwide-Network.jpg</a:t>
            </a:r>
          </a:p>
        </p:txBody>
      </p:sp>
      <p:pic>
        <p:nvPicPr>
          <p:cNvPr id="4102" name="Picture 6" descr="http://nmap.org/movies/dredd/dredd-nmap-trailer-screenshot-1589x8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400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67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819" y="846138"/>
            <a:ext cx="8229600" cy="1143000"/>
          </a:xfrm>
        </p:spPr>
        <p:txBody>
          <a:bodyPr/>
          <a:lstStyle/>
          <a:p>
            <a:r>
              <a:rPr lang="es-ES" dirty="0" smtClean="0"/>
              <a:t>Contacto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/>
              <a:t>Leonardo Camargo Forero, M.Sc </a:t>
            </a:r>
          </a:p>
          <a:p>
            <a:pPr marL="0" indent="0">
              <a:buNone/>
            </a:pPr>
            <a:r>
              <a:rPr lang="es-ES" dirty="0"/>
              <a:t>Asistente de investigación – Computación Científica Centro de Bioinformática y Biología Computacional. Ecoparque los Yarumos - Ed. BIOS</a:t>
            </a:r>
            <a:endParaRPr lang="es-ES" dirty="0">
              <a:hlinkClick r:id="rId2"/>
            </a:endParaRPr>
          </a:p>
          <a:p>
            <a:pPr marL="0" indent="0">
              <a:buNone/>
            </a:pPr>
            <a:r>
              <a:rPr lang="es-ES" dirty="0" smtClean="0">
                <a:hlinkClick r:id=""/>
              </a:rPr>
              <a:t>leonardo.camargo</a:t>
            </a:r>
            <a:r>
              <a:rPr lang="es-ES" dirty="0" smtClean="0">
                <a:hlinkClick r:id=""/>
              </a:rPr>
              <a:t>@bios.co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054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79192" y="1514051"/>
            <a:ext cx="7570816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Sockets</a:t>
            </a:r>
          </a:p>
          <a:p>
            <a:r>
              <a:rPr lang="es-ES" b="1" dirty="0" err="1" smtClean="0">
                <a:solidFill>
                  <a:srgbClr val="0066CC"/>
                </a:solidFill>
              </a:rPr>
              <a:t>Features</a:t>
            </a:r>
            <a:endParaRPr lang="es-ES" b="1" dirty="0" smtClean="0">
              <a:solidFill>
                <a:srgbClr val="0066CC"/>
              </a:solidFill>
            </a:endParaRPr>
          </a:p>
          <a:p>
            <a:endParaRPr lang="es-ES" sz="1600" dirty="0" smtClean="0"/>
          </a:p>
          <a:p>
            <a:endParaRPr lang="es-CO" sz="1600" dirty="0" smtClean="0"/>
          </a:p>
          <a:p>
            <a:r>
              <a:rPr lang="es-CO" sz="1600" dirty="0" err="1" smtClean="0"/>
              <a:t>Communication</a:t>
            </a:r>
            <a:r>
              <a:rPr lang="es-CO" sz="1600" dirty="0" smtClean="0"/>
              <a:t> </a:t>
            </a:r>
            <a:r>
              <a:rPr lang="es-CO" sz="1600" dirty="0" err="1" smtClean="0"/>
              <a:t>endpoint</a:t>
            </a:r>
            <a:r>
              <a:rPr lang="es-CO" sz="1600" dirty="0" smtClean="0"/>
              <a:t> </a:t>
            </a:r>
          </a:p>
          <a:p>
            <a:r>
              <a:rPr lang="es-CO" sz="1600" dirty="0" err="1" smtClean="0"/>
              <a:t>Associated</a:t>
            </a:r>
            <a:r>
              <a:rPr lang="es-CO" sz="1600" dirty="0" smtClean="0"/>
              <a:t> </a:t>
            </a:r>
            <a:r>
              <a:rPr lang="es-CO" sz="1600" dirty="0" err="1" smtClean="0"/>
              <a:t>to</a:t>
            </a:r>
            <a:r>
              <a:rPr lang="es-CO" sz="1600" dirty="0" smtClean="0"/>
              <a:t> </a:t>
            </a:r>
            <a:r>
              <a:rPr lang="es-CO" sz="1600" dirty="0" err="1" smtClean="0"/>
              <a:t>the</a:t>
            </a:r>
            <a:r>
              <a:rPr lang="es-CO" sz="1600" dirty="0" smtClean="0"/>
              <a:t> </a:t>
            </a:r>
            <a:r>
              <a:rPr lang="es-CO" sz="1600" dirty="0" err="1" smtClean="0"/>
              <a:t>transport</a:t>
            </a:r>
            <a:r>
              <a:rPr lang="es-CO" sz="1600" dirty="0" smtClean="0"/>
              <a:t> </a:t>
            </a:r>
            <a:r>
              <a:rPr lang="es-CO" sz="1600" dirty="0" err="1" smtClean="0"/>
              <a:t>layer</a:t>
            </a:r>
            <a:endParaRPr lang="es-CO" sz="1600" dirty="0" smtClean="0"/>
          </a:p>
          <a:p>
            <a:r>
              <a:rPr lang="es-CO" sz="1600" dirty="0" err="1" smtClean="0"/>
              <a:t>Composed</a:t>
            </a:r>
            <a:r>
              <a:rPr lang="es-CO" sz="1600" dirty="0" smtClean="0"/>
              <a:t> of </a:t>
            </a:r>
            <a:r>
              <a:rPr lang="es-CO" sz="1600" dirty="0" err="1" smtClean="0"/>
              <a:t>an</a:t>
            </a:r>
            <a:r>
              <a:rPr lang="es-CO" sz="1600" dirty="0" smtClean="0"/>
              <a:t> IP and a </a:t>
            </a:r>
            <a:r>
              <a:rPr lang="es-CO" sz="1600" dirty="0" err="1" smtClean="0"/>
              <a:t>port</a:t>
            </a:r>
            <a:r>
              <a:rPr lang="es-CO" sz="1600" dirty="0" smtClean="0"/>
              <a:t> </a:t>
            </a:r>
          </a:p>
          <a:p>
            <a:r>
              <a:rPr lang="es-CO" sz="1600" dirty="0" err="1" smtClean="0"/>
              <a:t>Bidirectional</a:t>
            </a:r>
            <a:r>
              <a:rPr lang="es-CO" sz="1600" dirty="0" smtClean="0"/>
              <a:t> </a:t>
            </a:r>
            <a:r>
              <a:rPr lang="es-CO" sz="1600" dirty="0" err="1" smtClean="0"/>
              <a:t>communication</a:t>
            </a:r>
            <a:r>
              <a:rPr lang="es-CO" sz="1600" dirty="0" smtClean="0"/>
              <a:t> (pipe)</a:t>
            </a:r>
          </a:p>
          <a:p>
            <a:r>
              <a:rPr lang="es-CO" sz="1600" dirty="0" err="1" smtClean="0"/>
              <a:t>Find</a:t>
            </a:r>
            <a:r>
              <a:rPr lang="es-CO" sz="1600" dirty="0" smtClean="0"/>
              <a:t> </a:t>
            </a:r>
            <a:r>
              <a:rPr lang="es-CO" sz="1600" dirty="0" err="1" smtClean="0"/>
              <a:t>out</a:t>
            </a:r>
            <a:r>
              <a:rPr lang="es-CO" sz="1600" dirty="0" smtClean="0"/>
              <a:t> </a:t>
            </a:r>
            <a:r>
              <a:rPr lang="es-CO" sz="1600" dirty="0" err="1" smtClean="0"/>
              <a:t>about</a:t>
            </a:r>
            <a:r>
              <a:rPr lang="es-CO" sz="1600" dirty="0" smtClean="0"/>
              <a:t> SSL and TLS </a:t>
            </a:r>
            <a:endParaRPr lang="es-CO" sz="1600" dirty="0"/>
          </a:p>
        </p:txBody>
      </p:sp>
      <p:pic>
        <p:nvPicPr>
          <p:cNvPr id="5122" name="Picture 2" descr="http://www.ortizonline.com/images/socket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0550" y="4157180"/>
            <a:ext cx="6169025" cy="2267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457575" y="6525310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http://www.ortizonline.com/images/sockets.gif</a:t>
            </a:r>
          </a:p>
        </p:txBody>
      </p:sp>
    </p:spTree>
    <p:extLst>
      <p:ext uri="{BB962C8B-B14F-4D97-AF65-F5344CB8AC3E}">
        <p14:creationId xmlns:p14="http://schemas.microsoft.com/office/powerpoint/2010/main" val="2999450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79192" y="1514051"/>
            <a:ext cx="7570816" cy="32008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Sockets</a:t>
            </a:r>
          </a:p>
          <a:p>
            <a:r>
              <a:rPr lang="es-ES" b="1" dirty="0" err="1" smtClean="0">
                <a:solidFill>
                  <a:srgbClr val="0066CC"/>
                </a:solidFill>
              </a:rPr>
              <a:t>Communication</a:t>
            </a:r>
            <a:r>
              <a:rPr lang="es-ES" b="1" dirty="0" smtClean="0">
                <a:solidFill>
                  <a:srgbClr val="0066CC"/>
                </a:solidFill>
              </a:rPr>
              <a:t> </a:t>
            </a:r>
            <a:r>
              <a:rPr lang="es-ES" b="1" dirty="0" err="1" smtClean="0">
                <a:solidFill>
                  <a:srgbClr val="0066CC"/>
                </a:solidFill>
              </a:rPr>
              <a:t>domain</a:t>
            </a:r>
            <a:endParaRPr lang="es-ES" b="1" dirty="0" smtClean="0">
              <a:solidFill>
                <a:srgbClr val="0066CC"/>
              </a:solidFill>
            </a:endParaRPr>
          </a:p>
          <a:p>
            <a:endParaRPr lang="es-ES" sz="2400" b="1" dirty="0" smtClean="0">
              <a:solidFill>
                <a:srgbClr val="0066CC"/>
              </a:solidFill>
            </a:endParaRPr>
          </a:p>
          <a:p>
            <a:r>
              <a:rPr lang="es-ES" sz="1600" dirty="0" err="1" smtClean="0"/>
              <a:t>Domain</a:t>
            </a:r>
            <a:r>
              <a:rPr lang="es-ES" sz="1600" dirty="0" smtClean="0"/>
              <a:t> </a:t>
            </a:r>
            <a:r>
              <a:rPr lang="es-ES" sz="1600" dirty="0" err="1" smtClean="0"/>
              <a:t>is</a:t>
            </a:r>
            <a:r>
              <a:rPr lang="es-ES" sz="1600" dirty="0" smtClean="0"/>
              <a:t> a </a:t>
            </a:r>
            <a:r>
              <a:rPr lang="es-ES" sz="1600" dirty="0" err="1" smtClean="0"/>
              <a:t>family</a:t>
            </a:r>
            <a:r>
              <a:rPr lang="es-ES" sz="1600" dirty="0" smtClean="0"/>
              <a:t> of </a:t>
            </a:r>
            <a:r>
              <a:rPr lang="es-ES" sz="1600" dirty="0" err="1" smtClean="0"/>
              <a:t>protocols</a:t>
            </a:r>
            <a:r>
              <a:rPr lang="es-ES" sz="1600" dirty="0" smtClean="0"/>
              <a:t>. </a:t>
            </a:r>
          </a:p>
          <a:p>
            <a:r>
              <a:rPr lang="es-ES" sz="1600" dirty="0" smtClean="0"/>
              <a:t>Sockets are </a:t>
            </a:r>
            <a:r>
              <a:rPr lang="es-ES" sz="1600" dirty="0" err="1" smtClean="0"/>
              <a:t>associated</a:t>
            </a:r>
            <a:r>
              <a:rPr lang="es-ES" sz="1600" dirty="0" smtClean="0"/>
              <a:t> </a:t>
            </a:r>
            <a:r>
              <a:rPr lang="es-ES" sz="1600" dirty="0" err="1" smtClean="0"/>
              <a:t>to</a:t>
            </a:r>
            <a:r>
              <a:rPr lang="es-ES" sz="1600" dirty="0" smtClean="0"/>
              <a:t> a </a:t>
            </a:r>
            <a:r>
              <a:rPr lang="es-ES" sz="1600" dirty="0" err="1" smtClean="0"/>
              <a:t>domain</a:t>
            </a:r>
            <a:r>
              <a:rPr lang="es-ES" sz="1600" dirty="0" smtClean="0"/>
              <a:t> </a:t>
            </a:r>
            <a:r>
              <a:rPr lang="es-ES" sz="1600" dirty="0" err="1" smtClean="0"/>
              <a:t>after</a:t>
            </a:r>
            <a:r>
              <a:rPr lang="es-ES" sz="1600" dirty="0" smtClean="0"/>
              <a:t> </a:t>
            </a:r>
            <a:r>
              <a:rPr lang="es-ES" sz="1600" dirty="0" err="1" smtClean="0"/>
              <a:t>creation</a:t>
            </a:r>
            <a:endParaRPr lang="es-ES" sz="1600" dirty="0" smtClean="0"/>
          </a:p>
          <a:p>
            <a:r>
              <a:rPr lang="es-ES" sz="1600" dirty="0" err="1" smtClean="0"/>
              <a:t>Only</a:t>
            </a:r>
            <a:r>
              <a:rPr lang="es-ES" sz="1600" dirty="0" smtClean="0"/>
              <a:t> sockets </a:t>
            </a:r>
            <a:r>
              <a:rPr lang="es-ES" sz="1600" dirty="0" err="1" smtClean="0"/>
              <a:t>belonging</a:t>
            </a:r>
            <a:r>
              <a:rPr lang="es-ES" sz="1600" dirty="0" smtClean="0"/>
              <a:t> a </a:t>
            </a:r>
            <a:r>
              <a:rPr lang="es-ES" sz="1600" dirty="0" err="1" smtClean="0"/>
              <a:t>same</a:t>
            </a:r>
            <a:r>
              <a:rPr lang="es-ES" sz="1600" dirty="0" smtClean="0"/>
              <a:t> </a:t>
            </a:r>
            <a:r>
              <a:rPr lang="es-ES" sz="1600" dirty="0" err="1" smtClean="0"/>
              <a:t>domain</a:t>
            </a:r>
            <a:r>
              <a:rPr lang="es-ES" sz="1600" dirty="0" smtClean="0"/>
              <a:t> can </a:t>
            </a:r>
            <a:r>
              <a:rPr lang="es-ES" sz="1600" dirty="0" err="1" smtClean="0"/>
              <a:t>communicate</a:t>
            </a:r>
            <a:endParaRPr lang="es-ES" sz="1600" dirty="0" smtClean="0"/>
          </a:p>
          <a:p>
            <a:endParaRPr lang="es-ES" sz="1600" dirty="0" smtClean="0"/>
          </a:p>
          <a:p>
            <a:r>
              <a:rPr lang="es-ES" sz="1600" dirty="0" err="1" smtClean="0"/>
              <a:t>Examples</a:t>
            </a:r>
            <a:r>
              <a:rPr lang="es-ES" sz="1600" dirty="0" smtClean="0"/>
              <a:t>:</a:t>
            </a:r>
          </a:p>
          <a:p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PF_UNIX (PF_LOCAL): </a:t>
            </a:r>
            <a:r>
              <a:rPr lang="es-ES" sz="1600" dirty="0" err="1" smtClean="0"/>
              <a:t>Inside</a:t>
            </a:r>
            <a:r>
              <a:rPr lang="es-ES" sz="1600" dirty="0" smtClean="0"/>
              <a:t> a machine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600" dirty="0" smtClean="0"/>
              <a:t>PF_INET: </a:t>
            </a:r>
            <a:r>
              <a:rPr lang="es-ES" sz="1600" dirty="0" err="1" smtClean="0"/>
              <a:t>Communication</a:t>
            </a:r>
            <a:r>
              <a:rPr lang="es-ES" sz="1600" dirty="0" smtClean="0"/>
              <a:t> </a:t>
            </a:r>
            <a:r>
              <a:rPr lang="es-ES" sz="1600" dirty="0" err="1" smtClean="0"/>
              <a:t>under</a:t>
            </a:r>
            <a:r>
              <a:rPr lang="es-ES" sz="1600" dirty="0" smtClean="0"/>
              <a:t> TCP/IP</a:t>
            </a:r>
          </a:p>
        </p:txBody>
      </p:sp>
    </p:spTree>
    <p:extLst>
      <p:ext uri="{BB962C8B-B14F-4D97-AF65-F5344CB8AC3E}">
        <p14:creationId xmlns:p14="http://schemas.microsoft.com/office/powerpoint/2010/main" val="2387133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945867" y="1514051"/>
            <a:ext cx="7570816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Sockets</a:t>
            </a:r>
          </a:p>
          <a:p>
            <a:r>
              <a:rPr lang="es-ES" b="1" dirty="0" err="1" smtClean="0">
                <a:solidFill>
                  <a:srgbClr val="0066CC"/>
                </a:solidFill>
              </a:rPr>
              <a:t>Types</a:t>
            </a:r>
            <a:endParaRPr lang="es-ES" b="1" dirty="0" smtClean="0">
              <a:solidFill>
                <a:srgbClr val="0066CC"/>
              </a:solidFill>
            </a:endParaRPr>
          </a:p>
          <a:p>
            <a:endParaRPr lang="es-ES" sz="2400" b="1" dirty="0" smtClean="0">
              <a:solidFill>
                <a:srgbClr val="0066CC"/>
              </a:solidFill>
            </a:endParaRPr>
          </a:p>
          <a:p>
            <a:r>
              <a:rPr lang="es-CO" sz="1600" dirty="0" err="1"/>
              <a:t>Stream</a:t>
            </a:r>
            <a:r>
              <a:rPr lang="es-CO" sz="1600" dirty="0"/>
              <a:t> (SOCK_STREAM): </a:t>
            </a:r>
            <a:endParaRPr lang="es-CO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err="1" smtClean="0"/>
              <a:t>Connection</a:t>
            </a:r>
            <a:r>
              <a:rPr lang="es-CO" sz="1600" dirty="0" smtClean="0"/>
              <a:t> </a:t>
            </a:r>
            <a:r>
              <a:rPr lang="es-CO" sz="1600" dirty="0" err="1" smtClean="0"/>
              <a:t>oriented</a:t>
            </a:r>
            <a:endParaRPr lang="es-CO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err="1" smtClean="0"/>
              <a:t>Reliable</a:t>
            </a:r>
            <a:endParaRPr lang="es-CO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err="1" smtClean="0"/>
              <a:t>Message</a:t>
            </a:r>
            <a:r>
              <a:rPr lang="es-CO" sz="1600" dirty="0" smtClean="0"/>
              <a:t> </a:t>
            </a:r>
            <a:r>
              <a:rPr lang="es-CO" sz="1600" dirty="0" err="1" smtClean="0"/>
              <a:t>delivery</a:t>
            </a:r>
            <a:r>
              <a:rPr lang="es-CO" sz="1600" dirty="0" smtClean="0"/>
              <a:t> </a:t>
            </a:r>
            <a:r>
              <a:rPr lang="es-CO" sz="1600" dirty="0" err="1" smtClean="0"/>
              <a:t>order</a:t>
            </a:r>
            <a:r>
              <a:rPr lang="es-CO" sz="1600" dirty="0" smtClean="0"/>
              <a:t> </a:t>
            </a:r>
            <a:r>
              <a:rPr lang="es-CO" sz="1600" dirty="0" err="1" smtClean="0"/>
              <a:t>is</a:t>
            </a:r>
            <a:r>
              <a:rPr lang="es-CO" sz="1600" dirty="0"/>
              <a:t> </a:t>
            </a:r>
            <a:r>
              <a:rPr lang="es-CO" sz="1600" dirty="0" err="1" smtClean="0"/>
              <a:t>maintained</a:t>
            </a:r>
            <a:r>
              <a:rPr lang="es-CO" sz="16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smtClean="0"/>
              <a:t>TCP (PF_INET)</a:t>
            </a:r>
          </a:p>
          <a:p>
            <a:endParaRPr lang="es-CO" sz="1600" dirty="0"/>
          </a:p>
          <a:p>
            <a:r>
              <a:rPr lang="es-CO" sz="1600" dirty="0" smtClean="0"/>
              <a:t>Datagram (SOCK_DGRAM): </a:t>
            </a:r>
            <a:endParaRPr lang="es-CO" sz="1600" dirty="0" smtClean="0"/>
          </a:p>
          <a:p>
            <a:pPr marL="742950" lvl="1" indent="-285750">
              <a:buFont typeface="Arial"/>
              <a:buChar char="•"/>
            </a:pPr>
            <a:r>
              <a:rPr lang="es-CO" sz="1600" dirty="0" smtClean="0"/>
              <a:t>Connectionless </a:t>
            </a:r>
            <a:r>
              <a:rPr lang="es-CO" sz="1600" dirty="0" smtClean="0"/>
              <a:t>oriented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err="1" smtClean="0"/>
              <a:t>Unreliable</a:t>
            </a:r>
            <a:endParaRPr lang="es-CO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err="1"/>
              <a:t>Message</a:t>
            </a:r>
            <a:r>
              <a:rPr lang="es-CO" sz="1600" dirty="0"/>
              <a:t> </a:t>
            </a:r>
            <a:r>
              <a:rPr lang="es-CO" sz="1600" dirty="0" err="1"/>
              <a:t>delivery</a:t>
            </a:r>
            <a:r>
              <a:rPr lang="es-CO" sz="1600" dirty="0"/>
              <a:t> </a:t>
            </a:r>
            <a:r>
              <a:rPr lang="es-CO" sz="1600" dirty="0" err="1"/>
              <a:t>order</a:t>
            </a:r>
            <a:r>
              <a:rPr lang="es-CO" sz="1600" dirty="0"/>
              <a:t> </a:t>
            </a:r>
            <a:r>
              <a:rPr lang="es-CO" sz="1600" dirty="0" err="1" smtClean="0"/>
              <a:t>is</a:t>
            </a:r>
            <a:r>
              <a:rPr lang="es-CO" sz="1600" dirty="0" smtClean="0"/>
              <a:t> </a:t>
            </a:r>
            <a:r>
              <a:rPr lang="es-CO" sz="1600" dirty="0" err="1" smtClean="0"/>
              <a:t>not</a:t>
            </a:r>
            <a:r>
              <a:rPr lang="es-CO" sz="1600" dirty="0" smtClean="0"/>
              <a:t> </a:t>
            </a:r>
            <a:r>
              <a:rPr lang="es-CO" sz="1600" dirty="0" err="1" smtClean="0"/>
              <a:t>guaranteed</a:t>
            </a:r>
            <a:r>
              <a:rPr lang="es-CO" sz="1600" dirty="0" smtClean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smtClean="0"/>
              <a:t>UDP (PF_INET)</a:t>
            </a:r>
          </a:p>
        </p:txBody>
      </p:sp>
    </p:spTree>
    <p:extLst>
      <p:ext uri="{BB962C8B-B14F-4D97-AF65-F5344CB8AC3E}">
        <p14:creationId xmlns:p14="http://schemas.microsoft.com/office/powerpoint/2010/main" val="363394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79192" y="1514051"/>
            <a:ext cx="7570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Sockets</a:t>
            </a:r>
          </a:p>
          <a:p>
            <a:r>
              <a:rPr lang="es-ES" sz="2400" b="1" dirty="0" err="1" smtClean="0">
                <a:solidFill>
                  <a:srgbClr val="0066CC"/>
                </a:solidFill>
              </a:rPr>
              <a:t>Some</a:t>
            </a:r>
            <a:r>
              <a:rPr lang="es-ES" sz="2400" b="1" dirty="0" smtClean="0">
                <a:solidFill>
                  <a:srgbClr val="0066CC"/>
                </a:solidFill>
              </a:rPr>
              <a:t> extra </a:t>
            </a:r>
            <a:r>
              <a:rPr lang="es-ES" sz="2400" b="1" dirty="0" err="1" smtClean="0">
                <a:solidFill>
                  <a:srgbClr val="0066CC"/>
                </a:solidFill>
              </a:rPr>
              <a:t>information</a:t>
            </a:r>
            <a:r>
              <a:rPr lang="es-ES" sz="2400" b="1" dirty="0" smtClean="0">
                <a:solidFill>
                  <a:srgbClr val="0066CC"/>
                </a:solidFill>
              </a:rPr>
              <a:t> </a:t>
            </a:r>
          </a:p>
          <a:p>
            <a:r>
              <a:rPr lang="es-ES" sz="1600" b="1" dirty="0" err="1" smtClean="0">
                <a:solidFill>
                  <a:srgbClr val="0066CC"/>
                </a:solidFill>
              </a:rPr>
              <a:t>Some</a:t>
            </a:r>
            <a:r>
              <a:rPr lang="es-ES" sz="1600" b="1" dirty="0" smtClean="0">
                <a:solidFill>
                  <a:srgbClr val="0066CC"/>
                </a:solidFill>
              </a:rPr>
              <a:t> </a:t>
            </a:r>
            <a:r>
              <a:rPr lang="es-ES" sz="1600" b="1" dirty="0" err="1" smtClean="0">
                <a:solidFill>
                  <a:srgbClr val="0066CC"/>
                </a:solidFill>
              </a:rPr>
              <a:t>known</a:t>
            </a:r>
            <a:r>
              <a:rPr lang="es-ES" sz="1600" b="1" dirty="0" smtClean="0">
                <a:solidFill>
                  <a:srgbClr val="0066CC"/>
                </a:solidFill>
              </a:rPr>
              <a:t> </a:t>
            </a:r>
            <a:r>
              <a:rPr lang="es-ES" sz="1600" b="1" dirty="0" err="1" smtClean="0">
                <a:solidFill>
                  <a:srgbClr val="0066CC"/>
                </a:solidFill>
              </a:rPr>
              <a:t>ports</a:t>
            </a:r>
            <a:endParaRPr lang="es-ES" sz="2400" b="1" dirty="0" smtClean="0">
              <a:solidFill>
                <a:srgbClr val="0066CC"/>
              </a:solidFill>
            </a:endParaRPr>
          </a:p>
        </p:txBody>
      </p:sp>
      <p:graphicFrame>
        <p:nvGraphicFramePr>
          <p:cNvPr id="2" name="Tabla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569270"/>
              </p:ext>
            </p:extLst>
          </p:nvPr>
        </p:nvGraphicFramePr>
        <p:xfrm>
          <a:off x="1257300" y="3460908"/>
          <a:ext cx="7038975" cy="36576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866775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20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X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X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u="none" strike="noStrike" dirty="0">
                          <a:solidFill>
                            <a:schemeClr val="tx1"/>
                          </a:solidFill>
                          <a:effectLst/>
                        </a:rPr>
                        <a:t>FTP</a:t>
                      </a:r>
                      <a:r>
                        <a:rPr lang="es-CO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366752"/>
              </p:ext>
            </p:extLst>
          </p:nvPr>
        </p:nvGraphicFramePr>
        <p:xfrm>
          <a:off x="1257300" y="3826668"/>
          <a:ext cx="7038975" cy="36576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866775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</a:rPr>
                        <a:t>22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X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X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effectLst/>
                        </a:rPr>
                        <a:t>SSH</a:t>
                      </a:r>
                      <a:endParaRPr lang="en-US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5412188"/>
              </p:ext>
            </p:extLst>
          </p:nvPr>
        </p:nvGraphicFramePr>
        <p:xfrm>
          <a:off x="1257300" y="4592160"/>
          <a:ext cx="7038975" cy="36576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866775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</a:rPr>
                        <a:t>80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X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es-CO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HTTP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426102"/>
              </p:ext>
            </p:extLst>
          </p:nvPr>
        </p:nvGraphicFramePr>
        <p:xfrm>
          <a:off x="1257300" y="3079749"/>
          <a:ext cx="7038975" cy="36576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866775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Port 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</a:rPr>
                        <a:t>TCP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</a:rPr>
                        <a:t>UDP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u="none" strike="noStrike" dirty="0" err="1" smtClean="0">
                          <a:solidFill>
                            <a:schemeClr val="tx1"/>
                          </a:solidFill>
                          <a:effectLst/>
                        </a:rPr>
                        <a:t>Service</a:t>
                      </a:r>
                      <a:endParaRPr lang="es-CO" dirty="0">
                        <a:solidFill>
                          <a:schemeClr val="tx1"/>
                        </a:solidFill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62374"/>
              </p:ext>
            </p:extLst>
          </p:nvPr>
        </p:nvGraphicFramePr>
        <p:xfrm>
          <a:off x="1257300" y="4207509"/>
          <a:ext cx="7038975" cy="365760"/>
        </p:xfrm>
        <a:graphic>
          <a:graphicData uri="http://schemas.openxmlformats.org/drawingml/2006/table">
            <a:tbl>
              <a:tblPr/>
              <a:tblGrid>
                <a:gridCol w="2057400"/>
                <a:gridCol w="2057400"/>
                <a:gridCol w="2057400"/>
                <a:gridCol w="866775"/>
              </a:tblGrid>
              <a:tr h="0">
                <a:tc>
                  <a:txBody>
                    <a:bodyPr/>
                    <a:lstStyle/>
                    <a:p>
                      <a:r>
                        <a:rPr lang="es-CO" dirty="0">
                          <a:effectLst/>
                        </a:rPr>
                        <a:t>23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X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dirty="0" smtClean="0">
                          <a:effectLst/>
                        </a:rPr>
                        <a:t>X</a:t>
                      </a:r>
                      <a:endParaRPr lang="es-CO" dirty="0">
                        <a:effectLst/>
                      </a:endParaRP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CO" u="none" strike="noStrike" dirty="0">
                          <a:solidFill>
                            <a:schemeClr val="tx1"/>
                          </a:solidFill>
                          <a:effectLst/>
                        </a:rPr>
                        <a:t>Telnet</a:t>
                      </a:r>
                      <a:r>
                        <a:rPr lang="es-CO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</a:p>
                  </a:txBody>
                  <a:tcPr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9767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649" y="2276670"/>
            <a:ext cx="6454167" cy="420033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879192" y="1514051"/>
            <a:ext cx="7570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 smtClean="0">
                <a:solidFill>
                  <a:srgbClr val="0066CC"/>
                </a:solidFill>
              </a:rPr>
              <a:t>An</a:t>
            </a:r>
            <a:r>
              <a:rPr lang="es-ES" sz="3200" b="1" dirty="0" smtClean="0">
                <a:solidFill>
                  <a:srgbClr val="0066CC"/>
                </a:solidFill>
              </a:rPr>
              <a:t> </a:t>
            </a:r>
            <a:r>
              <a:rPr lang="es-ES" sz="3200" b="1" dirty="0" err="1" smtClean="0">
                <a:solidFill>
                  <a:srgbClr val="0066CC"/>
                </a:solidFill>
              </a:rPr>
              <a:t>example</a:t>
            </a:r>
            <a:endParaRPr lang="es-ES" sz="2400" b="1" dirty="0" smtClean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909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971" y="4187870"/>
            <a:ext cx="7767638" cy="1465263"/>
          </a:xfrm>
        </p:spPr>
        <p:txBody>
          <a:bodyPr/>
          <a:lstStyle/>
          <a:p>
            <a:r>
              <a:rPr lang="es-CO" dirty="0" smtClean="0"/>
              <a:t>Threads</a:t>
            </a:r>
            <a:endParaRPr lang="es-CO" dirty="0"/>
          </a:p>
        </p:txBody>
      </p:sp>
      <p:sp>
        <p:nvSpPr>
          <p:cNvPr id="3" name="Rectángulo 2"/>
          <p:cNvSpPr/>
          <p:nvPr/>
        </p:nvSpPr>
        <p:spPr>
          <a:xfrm>
            <a:off x="3043441" y="3584806"/>
            <a:ext cx="34006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>
                <a:solidFill>
                  <a:schemeClr val="bg1"/>
                </a:solidFill>
              </a:rPr>
              <a:t>http://www.colocationamerica.com/picts/articles/Worldwide-Network.jpg</a:t>
            </a:r>
          </a:p>
        </p:txBody>
      </p:sp>
      <p:pic>
        <p:nvPicPr>
          <p:cNvPr id="9218" name="Picture 2" descr="http://nextwallpaper.com/thumbnails/large_Funny_Mouse_Computer_Sewing_Threads_3588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2457789" y="374918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http://nextwallpaper.com/thumbnails/large_Funny_Mouse_Computer_Sewing_Threads_35887.jpg</a:t>
            </a:r>
          </a:p>
        </p:txBody>
      </p:sp>
    </p:spTree>
    <p:extLst>
      <p:ext uri="{BB962C8B-B14F-4D97-AF65-F5344CB8AC3E}">
        <p14:creationId xmlns:p14="http://schemas.microsoft.com/office/powerpoint/2010/main" val="2158976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79192" y="1514051"/>
            <a:ext cx="7570816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Threads</a:t>
            </a:r>
          </a:p>
          <a:p>
            <a:r>
              <a:rPr lang="es-ES" b="1" dirty="0" smtClean="0">
                <a:solidFill>
                  <a:srgbClr val="0066CC"/>
                </a:solidFill>
              </a:rPr>
              <a:t>A </a:t>
            </a:r>
            <a:r>
              <a:rPr lang="es-ES" b="1" dirty="0" err="1" smtClean="0">
                <a:solidFill>
                  <a:srgbClr val="0066CC"/>
                </a:solidFill>
              </a:rPr>
              <a:t>definition</a:t>
            </a:r>
            <a:r>
              <a:rPr lang="es-ES" b="1" dirty="0" smtClean="0">
                <a:solidFill>
                  <a:srgbClr val="0066CC"/>
                </a:solidFill>
              </a:rPr>
              <a:t> (</a:t>
            </a:r>
            <a:r>
              <a:rPr lang="es-ES" b="1" dirty="0" err="1" smtClean="0">
                <a:solidFill>
                  <a:srgbClr val="0066CC"/>
                </a:solidFill>
              </a:rPr>
              <a:t>Taken</a:t>
            </a:r>
            <a:r>
              <a:rPr lang="es-ES" b="1" dirty="0" smtClean="0">
                <a:solidFill>
                  <a:srgbClr val="0066CC"/>
                </a:solidFill>
              </a:rPr>
              <a:t> </a:t>
            </a:r>
            <a:r>
              <a:rPr lang="es-ES" b="1" dirty="0" err="1" smtClean="0">
                <a:solidFill>
                  <a:srgbClr val="0066CC"/>
                </a:solidFill>
              </a:rPr>
              <a:t>from</a:t>
            </a:r>
            <a:r>
              <a:rPr lang="es-ES" b="1" dirty="0" smtClean="0">
                <a:solidFill>
                  <a:srgbClr val="0066CC"/>
                </a:solidFill>
              </a:rPr>
              <a:t> Wikipedia)</a:t>
            </a:r>
          </a:p>
          <a:p>
            <a:endParaRPr lang="es-ES" sz="2400" b="1" dirty="0" smtClean="0">
              <a:solidFill>
                <a:srgbClr val="0066CC"/>
              </a:solidFill>
            </a:endParaRPr>
          </a:p>
          <a:p>
            <a:pPr algn="just"/>
            <a:r>
              <a:rPr lang="en-US" sz="1600" i="1" dirty="0" smtClean="0"/>
              <a:t>A </a:t>
            </a:r>
            <a:r>
              <a:rPr lang="en-US" sz="1600" i="1" dirty="0"/>
              <a:t>thread of execution is the smallest sequence of programmed instructions that can be managed independently by an operating system scheduler. A thread is a light-weight process. The implementation of threads and processes differs from one operating system to another, but in most cases, a thread is contained inside a process. Multiple threads can exist within the same process and share resources such as memory, while different processes do not share these resources. </a:t>
            </a:r>
            <a:endParaRPr lang="es-ES" sz="1600" i="1" dirty="0" smtClean="0"/>
          </a:p>
        </p:txBody>
      </p:sp>
    </p:spTree>
    <p:extLst>
      <p:ext uri="{BB962C8B-B14F-4D97-AF65-F5344CB8AC3E}">
        <p14:creationId xmlns:p14="http://schemas.microsoft.com/office/powerpoint/2010/main" val="1619295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79192" y="1514051"/>
            <a:ext cx="7570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Threads</a:t>
            </a:r>
          </a:p>
          <a:p>
            <a:r>
              <a:rPr lang="es-ES" b="1" dirty="0" err="1" smtClean="0">
                <a:solidFill>
                  <a:srgbClr val="0066CC"/>
                </a:solidFill>
              </a:rPr>
              <a:t>States</a:t>
            </a:r>
            <a:endParaRPr lang="es-ES" sz="1600" i="1" dirty="0" smtClean="0"/>
          </a:p>
        </p:txBody>
      </p:sp>
      <p:pic>
        <p:nvPicPr>
          <p:cNvPr id="11266" name="Picture 2" descr="http://www.science.uva.nl/ict/ossdocs/java/tutorial/java/threads/images/threadstate_trans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062" y="2903537"/>
            <a:ext cx="49434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454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79192" y="1514051"/>
            <a:ext cx="757081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Threads</a:t>
            </a:r>
          </a:p>
          <a:p>
            <a:r>
              <a:rPr lang="es-ES" b="1" dirty="0" err="1" smtClean="0">
                <a:solidFill>
                  <a:srgbClr val="0066CC"/>
                </a:solidFill>
              </a:rPr>
              <a:t>States</a:t>
            </a:r>
            <a:endParaRPr lang="es-ES" b="1" dirty="0" smtClean="0">
              <a:solidFill>
                <a:srgbClr val="0066CC"/>
              </a:solidFill>
            </a:endParaRPr>
          </a:p>
          <a:p>
            <a:endParaRPr lang="es-ES" sz="1600" b="1" i="1" dirty="0">
              <a:solidFill>
                <a:srgbClr val="0066CC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smtClean="0"/>
              <a:t>New: </a:t>
            </a:r>
            <a:r>
              <a:rPr lang="es-ES" sz="1400" dirty="0" err="1" smtClean="0"/>
              <a:t>Creation</a:t>
            </a:r>
            <a:r>
              <a:rPr lang="es-ES" sz="1400" dirty="0" smtClean="0"/>
              <a:t> momento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 smtClean="0"/>
              <a:t>Runnable</a:t>
            </a:r>
            <a:r>
              <a:rPr lang="es-ES" sz="1400" dirty="0" smtClean="0"/>
              <a:t>: </a:t>
            </a:r>
            <a:r>
              <a:rPr lang="es-ES" sz="1400" dirty="0" err="1" smtClean="0"/>
              <a:t>Start</a:t>
            </a:r>
            <a:r>
              <a:rPr lang="es-ES" sz="1400" dirty="0" smtClean="0"/>
              <a:t> </a:t>
            </a:r>
            <a:r>
              <a:rPr lang="es-ES" sz="1400" dirty="0" err="1" smtClean="0"/>
              <a:t>method</a:t>
            </a:r>
            <a:r>
              <a:rPr lang="es-ES" sz="1400" dirty="0" smtClean="0"/>
              <a:t> </a:t>
            </a:r>
            <a:r>
              <a:rPr lang="es-ES" sz="1400" dirty="0" err="1" smtClean="0"/>
              <a:t>is</a:t>
            </a:r>
            <a:r>
              <a:rPr lang="es-ES" sz="1400" dirty="0" smtClean="0"/>
              <a:t> </a:t>
            </a:r>
            <a:r>
              <a:rPr lang="es-ES" sz="1400" dirty="0" err="1" smtClean="0"/>
              <a:t>executed</a:t>
            </a:r>
            <a:r>
              <a:rPr lang="es-ES" sz="14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 smtClean="0"/>
              <a:t>Not</a:t>
            </a:r>
            <a:r>
              <a:rPr lang="es-ES" sz="1400" dirty="0" smtClean="0"/>
              <a:t> </a:t>
            </a:r>
            <a:r>
              <a:rPr lang="es-ES" sz="1400" dirty="0" err="1" smtClean="0"/>
              <a:t>runnable</a:t>
            </a:r>
            <a:r>
              <a:rPr lang="es-ES" sz="1400" dirty="0" smtClean="0"/>
              <a:t>: </a:t>
            </a:r>
            <a:r>
              <a:rPr lang="es-ES" sz="1400" dirty="0" err="1" smtClean="0"/>
              <a:t>Thread</a:t>
            </a:r>
            <a:r>
              <a:rPr lang="es-ES" sz="1400" dirty="0" smtClean="0"/>
              <a:t> </a:t>
            </a:r>
            <a:r>
              <a:rPr lang="es-ES" sz="1400" dirty="0" err="1"/>
              <a:t>is</a:t>
            </a:r>
            <a:r>
              <a:rPr lang="es-ES" sz="1400" dirty="0"/>
              <a:t> </a:t>
            </a:r>
            <a:r>
              <a:rPr lang="es-ES" sz="1400" dirty="0" err="1" smtClean="0"/>
              <a:t>blocked</a:t>
            </a:r>
            <a:r>
              <a:rPr lang="es-ES" sz="1400" dirty="0" smtClean="0"/>
              <a:t> (</a:t>
            </a:r>
            <a:r>
              <a:rPr lang="es-ES" sz="1400" dirty="0" err="1" smtClean="0"/>
              <a:t>sleep</a:t>
            </a:r>
            <a:r>
              <a:rPr lang="es-ES" sz="1400" dirty="0"/>
              <a:t>(),   </a:t>
            </a:r>
            <a:r>
              <a:rPr lang="es-ES" sz="1400" dirty="0" err="1"/>
              <a:t>wait</a:t>
            </a:r>
            <a:r>
              <a:rPr lang="es-ES" sz="1400" dirty="0"/>
              <a:t> ()  , </a:t>
            </a:r>
            <a:r>
              <a:rPr lang="es-ES" sz="1400" dirty="0" err="1"/>
              <a:t>trying</a:t>
            </a:r>
            <a:r>
              <a:rPr lang="es-ES" sz="1400" dirty="0"/>
              <a:t> </a:t>
            </a:r>
            <a:r>
              <a:rPr lang="es-ES" sz="1400" dirty="0" err="1"/>
              <a:t>to</a:t>
            </a:r>
            <a:r>
              <a:rPr lang="es-ES" sz="1400" dirty="0"/>
              <a:t> </a:t>
            </a:r>
            <a:r>
              <a:rPr lang="es-ES" sz="1400" dirty="0" err="1"/>
              <a:t>lock</a:t>
            </a:r>
            <a:r>
              <a:rPr lang="es-ES" sz="1400" dirty="0"/>
              <a:t> </a:t>
            </a:r>
            <a:r>
              <a:rPr lang="es-ES" sz="1400" dirty="0" err="1"/>
              <a:t>something</a:t>
            </a:r>
            <a:r>
              <a:rPr lang="es-ES" sz="1400" dirty="0"/>
              <a:t>, </a:t>
            </a:r>
            <a:r>
              <a:rPr lang="es-ES" sz="1400" dirty="0" err="1"/>
              <a:t>blocking</a:t>
            </a:r>
            <a:r>
              <a:rPr lang="es-ES" sz="1400" dirty="0"/>
              <a:t> </a:t>
            </a:r>
            <a:r>
              <a:rPr lang="es-ES" sz="1400" dirty="0" err="1"/>
              <a:t>on</a:t>
            </a:r>
            <a:r>
              <a:rPr lang="es-ES" sz="1400" dirty="0"/>
              <a:t> IO block </a:t>
            </a:r>
            <a:r>
              <a:rPr lang="es-ES" sz="1400" dirty="0" err="1" smtClean="0"/>
              <a:t>thread</a:t>
            </a:r>
            <a:r>
              <a:rPr lang="es-ES" sz="1400" dirty="0" smtClean="0"/>
              <a:t>). </a:t>
            </a:r>
            <a:r>
              <a:rPr lang="es-ES" sz="1400" dirty="0" err="1" smtClean="0"/>
              <a:t>Notify</a:t>
            </a:r>
            <a:r>
              <a:rPr lang="es-ES" sz="1400" dirty="0" smtClean="0"/>
              <a:t> </a:t>
            </a:r>
            <a:r>
              <a:rPr lang="es-ES" sz="1400" dirty="0" err="1" smtClean="0"/>
              <a:t>method</a:t>
            </a:r>
            <a:r>
              <a:rPr lang="es-ES" sz="1400" dirty="0" smtClean="0"/>
              <a:t> </a:t>
            </a:r>
            <a:r>
              <a:rPr lang="es-ES" sz="1400" dirty="0" err="1" smtClean="0"/>
              <a:t>makes</a:t>
            </a:r>
            <a:r>
              <a:rPr lang="es-ES" sz="1400" dirty="0" smtClean="0"/>
              <a:t> </a:t>
            </a:r>
            <a:r>
              <a:rPr lang="es-ES" sz="1400" dirty="0" err="1" smtClean="0"/>
              <a:t>thread</a:t>
            </a:r>
            <a:r>
              <a:rPr lang="es-ES" sz="1400" dirty="0" smtClean="0"/>
              <a:t> </a:t>
            </a:r>
            <a:r>
              <a:rPr lang="es-ES" sz="1400" dirty="0" err="1" smtClean="0"/>
              <a:t>runnable</a:t>
            </a:r>
            <a:endParaRPr lang="es-ES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 smtClean="0"/>
              <a:t>Dead</a:t>
            </a:r>
            <a:r>
              <a:rPr lang="es-ES" sz="1400" dirty="0" smtClean="0"/>
              <a:t>: </a:t>
            </a:r>
            <a:r>
              <a:rPr lang="es-ES" sz="1400" dirty="0" err="1" smtClean="0"/>
              <a:t>Run</a:t>
            </a:r>
            <a:r>
              <a:rPr lang="es-ES" sz="1400" dirty="0" smtClean="0"/>
              <a:t> </a:t>
            </a:r>
            <a:r>
              <a:rPr lang="es-ES" sz="1400" dirty="0" err="1"/>
              <a:t>terminates</a:t>
            </a:r>
            <a:r>
              <a:rPr lang="es-ES" sz="1400" dirty="0"/>
              <a:t> </a:t>
            </a:r>
            <a:r>
              <a:rPr lang="es-ES" sz="1400" dirty="0" err="1"/>
              <a:t>normally</a:t>
            </a:r>
            <a:r>
              <a:rPr lang="es-ES" sz="1400" dirty="0"/>
              <a:t> </a:t>
            </a:r>
            <a:r>
              <a:rPr lang="es-ES" sz="1400" dirty="0" err="1"/>
              <a:t>or</a:t>
            </a:r>
            <a:r>
              <a:rPr lang="es-ES" sz="1400" dirty="0"/>
              <a:t> </a:t>
            </a:r>
            <a:r>
              <a:rPr lang="es-ES" sz="1400" dirty="0" err="1"/>
              <a:t>uncaught</a:t>
            </a:r>
            <a:r>
              <a:rPr lang="es-ES" sz="1400" dirty="0"/>
              <a:t> </a:t>
            </a:r>
            <a:r>
              <a:rPr lang="es-ES" sz="1400" dirty="0" err="1"/>
              <a:t>exception</a:t>
            </a:r>
            <a:r>
              <a:rPr lang="es-ES" sz="1400" dirty="0"/>
              <a:t> </a:t>
            </a:r>
            <a:r>
              <a:rPr lang="es-ES" sz="1400" dirty="0" err="1"/>
              <a:t>terminates</a:t>
            </a:r>
            <a:r>
              <a:rPr lang="es-ES" sz="1400" dirty="0"/>
              <a:t> </a:t>
            </a:r>
            <a:r>
              <a:rPr lang="es-ES" sz="1400" dirty="0" err="1"/>
              <a:t>run</a:t>
            </a:r>
            <a:r>
              <a:rPr lang="es-ES" sz="1400" dirty="0"/>
              <a:t> </a:t>
            </a:r>
            <a:r>
              <a:rPr lang="es-ES" sz="1400" dirty="0" err="1"/>
              <a:t>method</a:t>
            </a:r>
            <a:r>
              <a:rPr lang="es-ES" sz="1400" dirty="0"/>
              <a:t>. </a:t>
            </a:r>
            <a:r>
              <a:rPr lang="es-ES" sz="1400" dirty="0" err="1"/>
              <a:t>Dead</a:t>
            </a:r>
            <a:r>
              <a:rPr lang="es-ES" sz="1400" dirty="0"/>
              <a:t> </a:t>
            </a:r>
            <a:r>
              <a:rPr lang="es-ES" sz="1400" dirty="0" err="1"/>
              <a:t>thread</a:t>
            </a:r>
            <a:r>
              <a:rPr lang="es-ES" sz="1400" dirty="0"/>
              <a:t> </a:t>
            </a:r>
            <a:r>
              <a:rPr lang="es-ES" sz="1400" dirty="0" err="1"/>
              <a:t>cannot</a:t>
            </a:r>
            <a:r>
              <a:rPr lang="es-ES" sz="1400" dirty="0"/>
              <a:t> be </a:t>
            </a:r>
            <a:r>
              <a:rPr lang="es-ES" sz="1400" dirty="0" err="1"/>
              <a:t>restarted</a:t>
            </a:r>
            <a:r>
              <a:rPr lang="es-ES" sz="1400" dirty="0"/>
              <a:t> </a:t>
            </a:r>
            <a:endParaRPr lang="es-ES" sz="1400" dirty="0" smtClean="0"/>
          </a:p>
        </p:txBody>
      </p:sp>
      <p:sp>
        <p:nvSpPr>
          <p:cNvPr id="4" name="CuadroTexto 3"/>
          <p:cNvSpPr txBox="1"/>
          <p:nvPr/>
        </p:nvSpPr>
        <p:spPr>
          <a:xfrm>
            <a:off x="3088348" y="6207822"/>
            <a:ext cx="3152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800" dirty="0" err="1" smtClean="0"/>
              <a:t>Taken</a:t>
            </a:r>
            <a:r>
              <a:rPr lang="es-CO" sz="800" dirty="0" smtClean="0"/>
              <a:t> </a:t>
            </a:r>
            <a:r>
              <a:rPr lang="es-CO" sz="800" dirty="0" err="1" smtClean="0"/>
              <a:t>from</a:t>
            </a:r>
            <a:r>
              <a:rPr lang="es-CO" sz="800" dirty="0" smtClean="0"/>
              <a:t> Gustavo </a:t>
            </a:r>
            <a:r>
              <a:rPr lang="es-CO" sz="800" dirty="0" err="1" smtClean="0"/>
              <a:t>Isaza’s</a:t>
            </a:r>
            <a:r>
              <a:rPr lang="es-CO" sz="800" dirty="0" smtClean="0"/>
              <a:t> </a:t>
            </a:r>
            <a:r>
              <a:rPr lang="es-CO" sz="800" dirty="0" err="1"/>
              <a:t>c</a:t>
            </a:r>
            <a:r>
              <a:rPr lang="es-CO" sz="800" dirty="0" err="1" smtClean="0"/>
              <a:t>ourse</a:t>
            </a:r>
            <a:r>
              <a:rPr lang="es-CO" sz="800" dirty="0" smtClean="0"/>
              <a:t>: </a:t>
            </a:r>
            <a:r>
              <a:rPr lang="es-CO" sz="800" dirty="0" err="1" smtClean="0"/>
              <a:t>Distributed</a:t>
            </a:r>
            <a:r>
              <a:rPr lang="es-CO" sz="800" dirty="0" smtClean="0"/>
              <a:t> and </a:t>
            </a:r>
            <a:r>
              <a:rPr lang="es-CO" sz="800" dirty="0" err="1" smtClean="0"/>
              <a:t>concurrent</a:t>
            </a:r>
            <a:r>
              <a:rPr lang="es-CO" sz="800" dirty="0" smtClean="0"/>
              <a:t> </a:t>
            </a:r>
            <a:r>
              <a:rPr lang="es-CO" sz="800" dirty="0" err="1" smtClean="0"/>
              <a:t>programming</a:t>
            </a:r>
            <a:r>
              <a:rPr lang="es-CO" sz="800" dirty="0" smtClean="0"/>
              <a:t>. </a:t>
            </a:r>
            <a:r>
              <a:rPr lang="es-CO" sz="800" dirty="0" err="1" smtClean="0"/>
              <a:t>University</a:t>
            </a:r>
            <a:r>
              <a:rPr lang="es-CO" sz="800" dirty="0" smtClean="0"/>
              <a:t> of Caldas.</a:t>
            </a:r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5669347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79192" y="1514051"/>
            <a:ext cx="757081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smtClean="0">
                <a:solidFill>
                  <a:srgbClr val="0066CC"/>
                </a:solidFill>
              </a:rPr>
              <a:t>Threads</a:t>
            </a:r>
          </a:p>
          <a:p>
            <a:r>
              <a:rPr lang="es-ES" b="1" dirty="0" err="1" smtClean="0">
                <a:solidFill>
                  <a:srgbClr val="0066CC"/>
                </a:solidFill>
              </a:rPr>
              <a:t>Example</a:t>
            </a:r>
            <a:endParaRPr lang="es-ES" b="1" dirty="0" smtClean="0">
              <a:solidFill>
                <a:srgbClr val="0066CC"/>
              </a:solidFill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0128" y="2648448"/>
            <a:ext cx="5057143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731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684213" y="1389600"/>
            <a:ext cx="7620000" cy="3322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sz="4800" b="1" dirty="0">
                <a:solidFill>
                  <a:srgbClr val="0066CC"/>
                </a:solidFill>
                <a:latin typeface="Calibri" pitchFamily="34" charset="0"/>
              </a:rPr>
              <a:t>Agenda</a:t>
            </a:r>
          </a:p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Distributed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systems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Communications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Interactions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Synchronization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Sockets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Threads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Questions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17345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estion_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43000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585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9971" y="4187870"/>
            <a:ext cx="7767638" cy="1465263"/>
          </a:xfrm>
        </p:spPr>
        <p:txBody>
          <a:bodyPr/>
          <a:lstStyle/>
          <a:p>
            <a:r>
              <a:rPr lang="es-CO" dirty="0" err="1" smtClean="0"/>
              <a:t>Distributed</a:t>
            </a:r>
            <a:r>
              <a:rPr lang="es-CO" dirty="0" smtClean="0"/>
              <a:t> </a:t>
            </a:r>
            <a:r>
              <a:rPr lang="es-CO" dirty="0" err="1" smtClean="0"/>
              <a:t>systems</a:t>
            </a:r>
            <a:endParaRPr lang="es-CO" dirty="0"/>
          </a:p>
        </p:txBody>
      </p:sp>
      <p:pic>
        <p:nvPicPr>
          <p:cNvPr id="1026" name="Picture 2" descr="http://www.colocationamerica.com/picts/articles/Worldwide-Network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953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043441" y="3584806"/>
            <a:ext cx="34006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>
                <a:solidFill>
                  <a:schemeClr val="bg1"/>
                </a:solidFill>
              </a:rPr>
              <a:t>http://www.colocationamerica.com/picts/articles/Worldwide-Network.jpg</a:t>
            </a:r>
          </a:p>
        </p:txBody>
      </p:sp>
    </p:spTree>
    <p:extLst>
      <p:ext uri="{BB962C8B-B14F-4D97-AF65-F5344CB8AC3E}">
        <p14:creationId xmlns:p14="http://schemas.microsoft.com/office/powerpoint/2010/main" val="3876980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771713" y="1855265"/>
            <a:ext cx="7524206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err="1" smtClean="0">
                <a:solidFill>
                  <a:srgbClr val="0066CC"/>
                </a:solidFill>
              </a:rPr>
              <a:t>Communication</a:t>
            </a:r>
            <a:endParaRPr lang="es-ES" sz="3200" b="1" dirty="0" smtClean="0">
              <a:solidFill>
                <a:srgbClr val="0066CC"/>
              </a:solidFill>
            </a:endParaRPr>
          </a:p>
          <a:p>
            <a:pPr algn="just"/>
            <a:endParaRPr lang="es-ES" sz="3200" i="1" dirty="0"/>
          </a:p>
          <a:p>
            <a:pPr algn="just"/>
            <a:r>
              <a:rPr lang="en-US" sz="2800" i="1" dirty="0" smtClean="0"/>
              <a:t>Main feature of any distributed system</a:t>
            </a:r>
            <a:r>
              <a:rPr lang="es-ES" sz="2800" i="1" dirty="0" smtClean="0"/>
              <a:t>.</a:t>
            </a:r>
            <a:endParaRPr lang="es-ES" sz="2800" i="1" dirty="0" smtClean="0"/>
          </a:p>
        </p:txBody>
      </p:sp>
    </p:spTree>
    <p:extLst>
      <p:ext uri="{BB962C8B-B14F-4D97-AF65-F5344CB8AC3E}">
        <p14:creationId xmlns:p14="http://schemas.microsoft.com/office/powerpoint/2010/main" val="508615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61114" y="2620327"/>
            <a:ext cx="4295503" cy="1465263"/>
          </a:xfrm>
        </p:spPr>
        <p:txBody>
          <a:bodyPr>
            <a:normAutofit/>
          </a:bodyPr>
          <a:lstStyle/>
          <a:p>
            <a:r>
              <a:rPr lang="es-CO" sz="3200" dirty="0" err="1" smtClean="0"/>
              <a:t>Communications</a:t>
            </a:r>
            <a:endParaRPr lang="es-CO" sz="3200" dirty="0"/>
          </a:p>
        </p:txBody>
      </p:sp>
      <p:sp>
        <p:nvSpPr>
          <p:cNvPr id="3" name="Rectángulo 2"/>
          <p:cNvSpPr/>
          <p:nvPr/>
        </p:nvSpPr>
        <p:spPr>
          <a:xfrm>
            <a:off x="3043441" y="3584806"/>
            <a:ext cx="340069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>
                <a:solidFill>
                  <a:schemeClr val="bg1"/>
                </a:solidFill>
              </a:rPr>
              <a:t>http://www.colocationamerica.com/picts/articles/Worldwide-Network.jpg</a:t>
            </a:r>
          </a:p>
        </p:txBody>
      </p:sp>
      <p:pic>
        <p:nvPicPr>
          <p:cNvPr id="1032" name="Picture 8" descr="http://upload.wikimedia.org/wikipedia/commons/2/27/Cubieboard_HADOOP_clust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90" y="914400"/>
            <a:ext cx="3554209" cy="512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61937" y="6255212"/>
            <a:ext cx="4048125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http://upload.wikimedia.org/wikipedia/commons/2/27/Cubieboard_HADOOP_cluster.JPG</a:t>
            </a:r>
          </a:p>
        </p:txBody>
      </p:sp>
    </p:spTree>
    <p:extLst>
      <p:ext uri="{BB962C8B-B14F-4D97-AF65-F5344CB8AC3E}">
        <p14:creationId xmlns:p14="http://schemas.microsoft.com/office/powerpoint/2010/main" val="73033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879192" y="1514051"/>
            <a:ext cx="75708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 smtClean="0">
                <a:solidFill>
                  <a:srgbClr val="0066CC"/>
                </a:solidFill>
              </a:rPr>
              <a:t>Types</a:t>
            </a:r>
            <a:r>
              <a:rPr lang="es-ES" sz="3200" b="1" dirty="0" smtClean="0">
                <a:solidFill>
                  <a:srgbClr val="0066CC"/>
                </a:solidFill>
              </a:rPr>
              <a:t> of </a:t>
            </a:r>
            <a:r>
              <a:rPr lang="es-ES" sz="3200" b="1" dirty="0" err="1" smtClean="0">
                <a:solidFill>
                  <a:srgbClr val="0066CC"/>
                </a:solidFill>
              </a:rPr>
              <a:t>communication</a:t>
            </a:r>
            <a:endParaRPr lang="es-ES" sz="3200" b="1" dirty="0" smtClean="0"/>
          </a:p>
          <a:p>
            <a:endParaRPr lang="es-ES" dirty="0" smtClean="0"/>
          </a:p>
          <a:p>
            <a:r>
              <a:rPr lang="es-ES" b="1" dirty="0" err="1" smtClean="0"/>
              <a:t>According</a:t>
            </a:r>
            <a:r>
              <a:rPr lang="es-ES" b="1" dirty="0" smtClean="0"/>
              <a:t> </a:t>
            </a:r>
            <a:r>
              <a:rPr lang="es-ES" b="1" dirty="0" err="1" smtClean="0"/>
              <a:t>to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memory</a:t>
            </a:r>
            <a:r>
              <a:rPr lang="es-ES" b="1" dirty="0" smtClean="0"/>
              <a:t>:</a:t>
            </a:r>
          </a:p>
          <a:p>
            <a:endParaRPr lang="es-ES" b="1" dirty="0" smtClean="0"/>
          </a:p>
          <a:p>
            <a:r>
              <a:rPr lang="es-ES" sz="1400" dirty="0" err="1" smtClean="0"/>
              <a:t>Distributed</a:t>
            </a:r>
            <a:r>
              <a:rPr lang="es-ES" sz="1400" dirty="0" smtClean="0"/>
              <a:t> </a:t>
            </a:r>
            <a:r>
              <a:rPr lang="es-ES" sz="1400" dirty="0" err="1" smtClean="0"/>
              <a:t>shared</a:t>
            </a:r>
            <a:r>
              <a:rPr lang="es-ES" sz="1400" dirty="0" smtClean="0"/>
              <a:t> </a:t>
            </a:r>
            <a:r>
              <a:rPr lang="es-ES" sz="1400" dirty="0" err="1" smtClean="0"/>
              <a:t>memory</a:t>
            </a:r>
            <a:r>
              <a:rPr lang="es-ES" sz="1400" dirty="0" smtClean="0"/>
              <a:t>: 				    </a:t>
            </a:r>
            <a:r>
              <a:rPr lang="es-ES" sz="1400" dirty="0" err="1" smtClean="0"/>
              <a:t>Shared</a:t>
            </a:r>
            <a:r>
              <a:rPr lang="es-ES" sz="1400" dirty="0" smtClean="0"/>
              <a:t> </a:t>
            </a:r>
            <a:r>
              <a:rPr lang="es-ES" sz="1400" dirty="0" err="1" smtClean="0"/>
              <a:t>memory</a:t>
            </a:r>
            <a:r>
              <a:rPr lang="es-ES" sz="1400" dirty="0" smtClean="0"/>
              <a:t>: </a:t>
            </a:r>
            <a:endParaRPr lang="es-ES" dirty="0"/>
          </a:p>
        </p:txBody>
      </p:sp>
      <p:pic>
        <p:nvPicPr>
          <p:cNvPr id="2050" name="Picture 2" descr="http://www.oser.org/~hp/ds/img1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192" y="3920695"/>
            <a:ext cx="2996122" cy="192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466587" y="5917932"/>
            <a:ext cx="18213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/>
              <a:t>http://www.oser.org/~hp/ds/img12.gif</a:t>
            </a:r>
          </a:p>
        </p:txBody>
      </p:sp>
      <p:pic>
        <p:nvPicPr>
          <p:cNvPr id="2052" name="Picture 4" descr="https://computing.llnl.gov/tutorials/parallel_comp/images/shared_me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560" y="3920695"/>
            <a:ext cx="3943350" cy="1924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4968240" y="591793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https://computing.llnl.gov/tutorials/parallel_comp/images/shared_mem.gif</a:t>
            </a:r>
          </a:p>
        </p:txBody>
      </p:sp>
    </p:spTree>
    <p:extLst>
      <p:ext uri="{BB962C8B-B14F-4D97-AF65-F5344CB8AC3E}">
        <p14:creationId xmlns:p14="http://schemas.microsoft.com/office/powerpoint/2010/main" val="14044282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79192" y="1514051"/>
            <a:ext cx="7570816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 smtClean="0">
                <a:solidFill>
                  <a:srgbClr val="0066CC"/>
                </a:solidFill>
              </a:rPr>
              <a:t>Types</a:t>
            </a:r>
            <a:r>
              <a:rPr lang="es-ES" sz="3200" b="1" dirty="0" smtClean="0">
                <a:solidFill>
                  <a:srgbClr val="0066CC"/>
                </a:solidFill>
              </a:rPr>
              <a:t> of </a:t>
            </a:r>
            <a:r>
              <a:rPr lang="es-ES" sz="3200" b="1" dirty="0" err="1" smtClean="0">
                <a:solidFill>
                  <a:srgbClr val="0066CC"/>
                </a:solidFill>
              </a:rPr>
              <a:t>communication</a:t>
            </a:r>
            <a:endParaRPr lang="es-ES" sz="3200" b="1" dirty="0" smtClean="0">
              <a:solidFill>
                <a:srgbClr val="0066CC"/>
              </a:solidFill>
            </a:endParaRPr>
          </a:p>
          <a:p>
            <a:endParaRPr lang="es-ES" sz="3200" b="1" dirty="0" smtClean="0"/>
          </a:p>
          <a:p>
            <a:endParaRPr lang="es-ES" dirty="0" smtClean="0"/>
          </a:p>
          <a:p>
            <a:r>
              <a:rPr lang="es-ES" b="1" dirty="0" err="1" smtClean="0"/>
              <a:t>According</a:t>
            </a:r>
            <a:r>
              <a:rPr lang="es-ES" b="1" dirty="0" smtClean="0"/>
              <a:t> </a:t>
            </a:r>
            <a:r>
              <a:rPr lang="es-ES" b="1" dirty="0" err="1" smtClean="0"/>
              <a:t>to</a:t>
            </a:r>
            <a:r>
              <a:rPr lang="es-ES" b="1" dirty="0" smtClean="0"/>
              <a:t> </a:t>
            </a:r>
            <a:r>
              <a:rPr lang="es-ES" b="1" dirty="0" err="1" smtClean="0"/>
              <a:t>the</a:t>
            </a:r>
            <a:r>
              <a:rPr lang="es-ES" b="1" dirty="0" smtClean="0"/>
              <a:t> </a:t>
            </a:r>
            <a:r>
              <a:rPr lang="es-ES" b="1" dirty="0" err="1" smtClean="0"/>
              <a:t>memory</a:t>
            </a:r>
            <a:r>
              <a:rPr lang="es-ES" b="1" dirty="0" smtClean="0"/>
              <a:t>:</a:t>
            </a:r>
          </a:p>
          <a:p>
            <a:endParaRPr lang="es-ES" b="1" dirty="0" smtClean="0"/>
          </a:p>
          <a:p>
            <a:r>
              <a:rPr lang="es-ES" sz="1600" dirty="0" err="1" smtClean="0"/>
              <a:t>An</a:t>
            </a:r>
            <a:r>
              <a:rPr lang="es-ES" sz="1600" dirty="0" smtClean="0"/>
              <a:t> </a:t>
            </a:r>
            <a:r>
              <a:rPr lang="es-ES" sz="1600" dirty="0" err="1" smtClean="0"/>
              <a:t>alternative</a:t>
            </a:r>
            <a:r>
              <a:rPr lang="es-ES" sz="1600" dirty="0" smtClean="0"/>
              <a:t> …… </a:t>
            </a:r>
            <a:r>
              <a:rPr lang="es-ES" sz="1600" dirty="0" err="1" smtClean="0"/>
              <a:t>Message</a:t>
            </a:r>
            <a:r>
              <a:rPr lang="es-ES" sz="1600" dirty="0" smtClean="0"/>
              <a:t> </a:t>
            </a:r>
            <a:r>
              <a:rPr lang="es-ES" sz="1600" dirty="0" err="1" smtClean="0"/>
              <a:t>Passing</a:t>
            </a:r>
            <a:r>
              <a:rPr lang="es-ES" sz="1600" dirty="0" smtClean="0"/>
              <a:t> </a:t>
            </a:r>
          </a:p>
        </p:txBody>
      </p:sp>
      <p:pic>
        <p:nvPicPr>
          <p:cNvPr id="3074" name="Picture 2" descr="http://linuxcourse.rutgers.edu/lessons/HPC_1/mpi_comm_worl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866" y="4078473"/>
            <a:ext cx="3601988" cy="216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3339738" y="6260429"/>
            <a:ext cx="306977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http://linuxcourse.rutgers.edu/lessons/HPC_1/mpi_comm_world.gif</a:t>
            </a:r>
          </a:p>
        </p:txBody>
      </p:sp>
    </p:spTree>
    <p:extLst>
      <p:ext uri="{BB962C8B-B14F-4D97-AF65-F5344CB8AC3E}">
        <p14:creationId xmlns:p14="http://schemas.microsoft.com/office/powerpoint/2010/main" val="20550554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79192" y="1514051"/>
            <a:ext cx="75708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b="1" dirty="0" err="1" smtClean="0">
                <a:solidFill>
                  <a:srgbClr val="0066CC"/>
                </a:solidFill>
              </a:rPr>
              <a:t>Types</a:t>
            </a:r>
            <a:r>
              <a:rPr lang="es-ES" sz="3200" b="1" dirty="0" smtClean="0">
                <a:solidFill>
                  <a:srgbClr val="0066CC"/>
                </a:solidFill>
              </a:rPr>
              <a:t> of </a:t>
            </a:r>
            <a:r>
              <a:rPr lang="es-ES" sz="3200" b="1" dirty="0" err="1" smtClean="0">
                <a:solidFill>
                  <a:srgbClr val="0066CC"/>
                </a:solidFill>
              </a:rPr>
              <a:t>communication</a:t>
            </a:r>
            <a:endParaRPr lang="es-ES" sz="3200" b="1" dirty="0" smtClean="0">
              <a:solidFill>
                <a:srgbClr val="0066CC"/>
              </a:solidFill>
            </a:endParaRPr>
          </a:p>
          <a:p>
            <a:r>
              <a:rPr lang="es-ES" sz="2400" b="1" dirty="0" err="1" smtClean="0">
                <a:solidFill>
                  <a:srgbClr val="0066CC"/>
                </a:solidFill>
              </a:rPr>
              <a:t>Message</a:t>
            </a:r>
            <a:r>
              <a:rPr lang="es-ES" sz="2400" b="1" dirty="0" smtClean="0">
                <a:solidFill>
                  <a:srgbClr val="0066CC"/>
                </a:solidFill>
              </a:rPr>
              <a:t> </a:t>
            </a:r>
            <a:r>
              <a:rPr lang="es-ES" sz="2400" b="1" dirty="0" err="1" smtClean="0">
                <a:solidFill>
                  <a:srgbClr val="0066CC"/>
                </a:solidFill>
              </a:rPr>
              <a:t>passsing</a:t>
            </a:r>
            <a:endParaRPr lang="es-ES" sz="2400" b="1" dirty="0" smtClean="0">
              <a:solidFill>
                <a:srgbClr val="0066CC"/>
              </a:solidFill>
            </a:endParaRPr>
          </a:p>
          <a:p>
            <a:endParaRPr lang="es-ES" sz="1600" dirty="0" smtClean="0"/>
          </a:p>
          <a:p>
            <a:r>
              <a:rPr lang="es-ES" sz="1600" b="1" dirty="0" err="1" smtClean="0"/>
              <a:t>Features</a:t>
            </a:r>
            <a:endParaRPr lang="es-ES" sz="1600" b="1" dirty="0" smtClean="0"/>
          </a:p>
          <a:p>
            <a:endParaRPr lang="es-ES" sz="16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err="1" smtClean="0"/>
              <a:t>Primitive</a:t>
            </a:r>
            <a:r>
              <a:rPr lang="es-CO" sz="1600" dirty="0" smtClean="0"/>
              <a:t>: </a:t>
            </a:r>
            <a:r>
              <a:rPr lang="es-CO" sz="1600" dirty="0" err="1" smtClean="0"/>
              <a:t>Sending</a:t>
            </a:r>
            <a:r>
              <a:rPr lang="es-CO" sz="1600" dirty="0" smtClean="0"/>
              <a:t> and </a:t>
            </a:r>
            <a:r>
              <a:rPr lang="es-CO" sz="1600" dirty="0" err="1" smtClean="0"/>
              <a:t>reception</a:t>
            </a:r>
            <a:r>
              <a:rPr lang="es-CO" sz="1600" dirty="0" smtClean="0"/>
              <a:t> </a:t>
            </a:r>
            <a:r>
              <a:rPr lang="es-CO" sz="1600" dirty="0" err="1" smtClean="0"/>
              <a:t>basic</a:t>
            </a:r>
            <a:r>
              <a:rPr lang="es-CO" sz="1600" dirty="0" smtClean="0"/>
              <a:t> </a:t>
            </a:r>
            <a:r>
              <a:rPr lang="es-CO" sz="1600" dirty="0" err="1" smtClean="0"/>
              <a:t>operations</a:t>
            </a:r>
            <a:endParaRPr lang="es-CO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err="1" smtClean="0"/>
              <a:t>Asynchronous</a:t>
            </a:r>
            <a:r>
              <a:rPr lang="es-CO" sz="1600" dirty="0" smtClean="0"/>
              <a:t> </a:t>
            </a:r>
            <a:r>
              <a:rPr lang="es-CO" sz="1600" dirty="0" err="1" smtClean="0"/>
              <a:t>operation</a:t>
            </a:r>
            <a:r>
              <a:rPr lang="es-CO" sz="1600" dirty="0" smtClean="0"/>
              <a:t> </a:t>
            </a:r>
            <a:r>
              <a:rPr lang="es-CO" sz="1600" dirty="0" err="1" smtClean="0"/>
              <a:t>mode</a:t>
            </a:r>
            <a:r>
              <a:rPr lang="es-CO" sz="1600" dirty="0" smtClean="0"/>
              <a:t> (Non </a:t>
            </a:r>
            <a:r>
              <a:rPr lang="es-CO" sz="1600" dirty="0" err="1" smtClean="0"/>
              <a:t>blocking</a:t>
            </a:r>
            <a:r>
              <a:rPr lang="es-CO" sz="1600" dirty="0" smtClean="0"/>
              <a:t> </a:t>
            </a:r>
            <a:r>
              <a:rPr lang="es-CO" sz="1600" dirty="0" err="1" smtClean="0"/>
              <a:t>sending</a:t>
            </a:r>
            <a:r>
              <a:rPr lang="es-CO" sz="1600" dirty="0" smtClean="0"/>
              <a:t>, </a:t>
            </a:r>
            <a:r>
              <a:rPr lang="es-CO" sz="1600" dirty="0" err="1" smtClean="0"/>
              <a:t>blocking</a:t>
            </a:r>
            <a:r>
              <a:rPr lang="es-CO" sz="1600" dirty="0" smtClean="0"/>
              <a:t> </a:t>
            </a:r>
            <a:r>
              <a:rPr lang="es-CO" sz="1600" dirty="0" err="1" smtClean="0"/>
              <a:t>reception</a:t>
            </a:r>
            <a:r>
              <a:rPr lang="es-CO" sz="1600" dirty="0" smtClean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err="1" smtClean="0"/>
              <a:t>Connectionless</a:t>
            </a:r>
            <a:r>
              <a:rPr lang="es-CO" sz="1600" dirty="0" smtClean="0"/>
              <a:t> </a:t>
            </a:r>
            <a:r>
              <a:rPr lang="es-CO" sz="1600" dirty="0" err="1" smtClean="0"/>
              <a:t>or</a:t>
            </a:r>
            <a:r>
              <a:rPr lang="es-CO" sz="1600" dirty="0" smtClean="0"/>
              <a:t> </a:t>
            </a:r>
            <a:r>
              <a:rPr lang="es-CO" sz="1600" dirty="0" err="1" smtClean="0"/>
              <a:t>connection</a:t>
            </a:r>
            <a:r>
              <a:rPr lang="es-CO" sz="1600" dirty="0" smtClean="0"/>
              <a:t> </a:t>
            </a:r>
            <a:r>
              <a:rPr lang="es-CO" sz="1600" dirty="0" err="1" smtClean="0"/>
              <a:t>based</a:t>
            </a:r>
            <a:endParaRPr lang="es-CO" sz="16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CO" sz="1600" dirty="0" smtClean="0"/>
              <a:t>Complex programming </a:t>
            </a:r>
            <a:r>
              <a:rPr lang="es-CO" sz="1600" dirty="0" smtClean="0"/>
              <a:t>model</a:t>
            </a:r>
            <a:endParaRPr lang="es-CO" sz="1600" dirty="0" smtClean="0"/>
          </a:p>
        </p:txBody>
      </p:sp>
    </p:spTree>
    <p:extLst>
      <p:ext uri="{BB962C8B-B14F-4D97-AF65-F5344CB8AC3E}">
        <p14:creationId xmlns:p14="http://schemas.microsoft.com/office/powerpoint/2010/main" val="13945990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1763</TotalTime>
  <Words>915</Words>
  <Application>Microsoft Macintosh PowerPoint</Application>
  <PresentationFormat>Presentación en pantalla (4:3)</PresentationFormat>
  <Paragraphs>234</Paragraphs>
  <Slides>30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Tema de Office</vt:lpstr>
      <vt:lpstr>Presentación de PowerPoint</vt:lpstr>
      <vt:lpstr>Contacto</vt:lpstr>
      <vt:lpstr>Presentación de PowerPoint</vt:lpstr>
      <vt:lpstr>Distributed systems</vt:lpstr>
      <vt:lpstr>Presentación de PowerPoint</vt:lpstr>
      <vt:lpstr>Communications</vt:lpstr>
      <vt:lpstr>Presentación de PowerPoint</vt:lpstr>
      <vt:lpstr>Presentación de PowerPoint</vt:lpstr>
      <vt:lpstr>Presentación de PowerPoint</vt:lpstr>
      <vt:lpstr>Interactions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Synchronization</vt:lpstr>
      <vt:lpstr>Presentación de PowerPoint</vt:lpstr>
      <vt:lpstr>Sockets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Threads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Camargo Forero</dc:creator>
  <cp:lastModifiedBy>Leonardo Camargo Forero</cp:lastModifiedBy>
  <cp:revision>69</cp:revision>
  <dcterms:created xsi:type="dcterms:W3CDTF">2013-08-21T00:32:20Z</dcterms:created>
  <dcterms:modified xsi:type="dcterms:W3CDTF">2014-10-18T03:59:41Z</dcterms:modified>
</cp:coreProperties>
</file>